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A5E44-DD4F-4A5E-BA3B-C75D5D0D821F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89394-9F5D-494F-B966-F68EC61091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8146-BDA7-40D6-A556-99C06E4D5FCA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7634B-7749-422B-AA7D-558984E50D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102B-96FD-4C5D-AC23-6999C04CB8D5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A464F-49B8-4B1B-B2B5-6EACA5CA38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EDA3F-1A7B-4FA5-ACD6-1116ED2FA9D2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E042A-B819-47C0-A5D1-FBE19272D0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37CBC-0A7F-498F-AE9D-A2598199CA00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1357-46A5-4720-BE00-9C698B107D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7BBD8-6DEB-4D25-8922-3FA9C6C6769F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F72DB-CB8A-49E8-9DA8-FB161EBB6A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1A7F-FDD0-4AF6-AA29-A99C5BC4A51C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07E14-294F-49DD-8DA1-EABFFE63F8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8BF5-4DC4-4F71-B5FC-7124BEE34F18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3CD2F-84F1-4F7D-A728-603F13D68B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40FD9-1955-4306-AE8F-6783E0DF2B1B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041C-20D7-40FA-AC2A-2497471FB7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98FAE-3E4C-4949-8129-47EF2C30F2E6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A17F3-1CC8-4E0C-97BA-EA4E1A8656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DCFE6-BA64-4C8B-9409-EAD91B2A9D85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CD083-230E-434D-B4F4-0F48D982A7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98886-3A78-4B7F-A664-1429FE7711B7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C6B63E-DFD0-4AE7-A998-BA026AF80A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amsolutions.net/a-level-maths-papers/worked-solution/worked-solution.php?paper_id=2001&amp;solution=4.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3924300" y="147638"/>
                <a:ext cx="5148263" cy="192873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2000" dirty="0" smtClean="0">
                    <a:solidFill>
                      <a:srgbClr val="0070C0"/>
                    </a:solidFill>
                  </a:rPr>
                  <a:t>Memory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/>
                          </m:ctrlPr>
                        </m:sSupPr>
                        <m:e>
                          <m:r>
                            <a:rPr lang="en-GB" sz="2000" i="1"/>
                            <m:t>𝑠𝑖𝑛</m:t>
                          </m:r>
                        </m:e>
                        <m:sup>
                          <m:r>
                            <a:rPr lang="en-GB" sz="2000" i="1"/>
                            <m:t>2</m:t>
                          </m:r>
                        </m:sup>
                      </m:sSup>
                      <m:r>
                        <a:rPr lang="en-GB" sz="2000" i="1"/>
                        <m:t>𝜃</m:t>
                      </m:r>
                      <m:r>
                        <a:rPr lang="en-GB" sz="2000" i="1"/>
                        <m:t>+</m:t>
                      </m:r>
                      <m:sSup>
                        <m:sSupPr>
                          <m:ctrlPr>
                            <a:rPr lang="en-GB" sz="2000" i="1"/>
                          </m:ctrlPr>
                        </m:sSupPr>
                        <m:e>
                          <m:r>
                            <a:rPr lang="en-GB" sz="2000" i="1"/>
                            <m:t>𝑐𝑜𝑠</m:t>
                          </m:r>
                        </m:e>
                        <m:sup>
                          <m:r>
                            <a:rPr lang="en-GB" sz="2000" i="1"/>
                            <m:t>2</m:t>
                          </m:r>
                        </m:sup>
                      </m:sSup>
                      <m:r>
                        <a:rPr lang="en-GB" sz="2000" i="1"/>
                        <m:t>𝜃</m:t>
                      </m:r>
                      <m:r>
                        <a:rPr lang="en-GB" sz="2000" i="1"/>
                        <m:t>≡1</m:t>
                      </m:r>
                    </m:oMath>
                  </m:oMathPara>
                </a14:m>
                <a:endParaRPr lang="en-GB" sz="2000" i="1" dirty="0" smtClean="0"/>
              </a:p>
              <a:p>
                <a:pPr/>
                <a:endParaRPr lang="en-GB" sz="20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/>
                        <m:t>𝑡𝑎𝑛</m:t>
                      </m:r>
                      <m:r>
                        <a:rPr lang="en-GB" sz="2000" i="1"/>
                        <m:t>𝜃</m:t>
                      </m:r>
                      <m:r>
                        <a:rPr lang="en-GB" sz="2000" i="1"/>
                        <m:t>≡</m:t>
                      </m:r>
                      <m:f>
                        <m:fPr>
                          <m:ctrlPr>
                            <a:rPr lang="en-GB" sz="2000" i="1"/>
                          </m:ctrlPr>
                        </m:fPr>
                        <m:num>
                          <m:r>
                            <a:rPr lang="en-GB" sz="2000" i="1"/>
                            <m:t>𝑠𝑖𝑛</m:t>
                          </m:r>
                          <m:r>
                            <a:rPr lang="en-GB" sz="2000" i="1"/>
                            <m:t>𝜃</m:t>
                          </m:r>
                        </m:num>
                        <m:den>
                          <m:r>
                            <a:rPr lang="en-GB" sz="2000" i="1"/>
                            <m:t>𝑐𝑜𝑠</m:t>
                          </m:r>
                          <m:r>
                            <a:rPr lang="en-GB" sz="2000" i="1"/>
                            <m:t>𝜃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147638"/>
                <a:ext cx="5148263" cy="1928733"/>
              </a:xfrm>
              <a:prstGeom prst="rect">
                <a:avLst/>
              </a:prstGeom>
              <a:blipFill rotWithShape="1">
                <a:blip r:embed="rId2"/>
                <a:stretch>
                  <a:fillRect l="-1061" t="-9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92494" y="4774379"/>
            <a:ext cx="1431925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953735"/>
                </a:solidFill>
                <a:cs typeface="Arial" charset="0"/>
              </a:rPr>
              <a:t>Literacy</a:t>
            </a:r>
          </a:p>
          <a:p>
            <a:r>
              <a:rPr lang="en-GB" sz="2000" dirty="0" smtClean="0">
                <a:solidFill>
                  <a:schemeClr val="tx1"/>
                </a:solidFill>
                <a:cs typeface="Arial" charset="0"/>
              </a:rPr>
              <a:t>Sine, cosine, tangent, unit circle, identity.</a:t>
            </a:r>
            <a:endParaRPr lang="en-GB" sz="2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0522" y="147638"/>
            <a:ext cx="2232341" cy="193899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  <a:cs typeface="Arial" charset="0"/>
              </a:rPr>
              <a:t>Research</a:t>
            </a:r>
          </a:p>
          <a:p>
            <a:r>
              <a:rPr lang="en-GB" sz="2000" dirty="0" smtClean="0">
                <a:solidFill>
                  <a:schemeClr val="tx1"/>
                </a:solidFill>
                <a:cs typeface="Arial" charset="0"/>
              </a:rPr>
              <a:t>Find out when trigonometry (sine, cosine and tangent ratios) were first discovered.</a:t>
            </a:r>
            <a:endParaRPr lang="en-GB" sz="20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1825175" y="5008037"/>
            <a:ext cx="36718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  <a:latin typeface="Calibri" pitchFamily="34" charset="0"/>
              </a:rPr>
              <a:t>STRETCH AND CHALLENGE</a:t>
            </a:r>
            <a:endParaRPr lang="en-GB" sz="2400" b="1" dirty="0">
              <a:solidFill>
                <a:srgbClr val="00B050"/>
              </a:solidFill>
              <a:latin typeface="Calibri" pitchFamily="34" charset="0"/>
            </a:endParaRPr>
          </a:p>
          <a:p>
            <a:endParaRPr lang="en-GB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24846" y="4984881"/>
            <a:ext cx="7450453" cy="1728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620522" y="2204864"/>
            <a:ext cx="7450454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17375E"/>
                </a:solidFill>
                <a:cs typeface="Arial" charset="0"/>
              </a:rPr>
              <a:t>SKILL	1</a:t>
            </a:r>
          </a:p>
          <a:p>
            <a:endParaRPr lang="en-GB" sz="2000" b="1" dirty="0" smtClean="0">
              <a:solidFill>
                <a:srgbClr val="17375E"/>
              </a:solidFill>
              <a:cs typeface="Arial" charset="0"/>
            </a:endParaRPr>
          </a:p>
          <a:p>
            <a:endParaRPr lang="en-GB" sz="2000" b="1" dirty="0" smtClean="0">
              <a:solidFill>
                <a:srgbClr val="17375E"/>
              </a:solidFill>
              <a:cs typeface="Arial" charset="0"/>
            </a:endParaRPr>
          </a:p>
          <a:p>
            <a:endParaRPr lang="en-GB" sz="2000" b="1" dirty="0" smtClean="0">
              <a:solidFill>
                <a:srgbClr val="00B050"/>
              </a:solidFill>
              <a:cs typeface="Arial" charset="0"/>
            </a:endParaRPr>
          </a:p>
          <a:p>
            <a:endParaRPr lang="en-GB" sz="2000" b="1" dirty="0">
              <a:solidFill>
                <a:srgbClr val="00B050"/>
              </a:solidFill>
              <a:cs typeface="Arial" charset="0"/>
            </a:endParaRPr>
          </a:p>
          <a:p>
            <a:endParaRPr lang="en-GB" sz="2000" b="1" dirty="0" smtClean="0">
              <a:solidFill>
                <a:srgbClr val="00B050"/>
              </a:solidFill>
              <a:cs typeface="Arial" charset="0"/>
            </a:endParaRPr>
          </a:p>
          <a:p>
            <a:r>
              <a:rPr lang="en-GB" sz="2000" b="1" dirty="0" smtClean="0">
                <a:solidFill>
                  <a:srgbClr val="002060"/>
                </a:solidFill>
                <a:cs typeface="Arial" charset="0"/>
              </a:rPr>
              <a:t>2</a:t>
            </a:r>
            <a:endParaRPr lang="en-GB" sz="2000" b="1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2" name="AutoShape 2" descr="Image result for pythagorean ident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Image result for pythagorean identit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www.mathwarehouse.com/trigonometry/pythagorean-identity/images/picture-graph-of-pythagorean-identity-formul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6672" y="146683"/>
            <a:ext cx="2763856" cy="195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mathsteaching.files.wordpress.com/2008/04/trig-identities-q021.jpg?w=400&amp;h=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5175" y="6225364"/>
            <a:ext cx="38100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he maths ques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4325" y="2207423"/>
            <a:ext cx="613962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he maths quest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5175" y="5472888"/>
            <a:ext cx="66675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9"/>
          <p:cNvSpPr txBox="1">
            <a:spLocks noChangeArrowheads="1"/>
          </p:cNvSpPr>
          <p:nvPr/>
        </p:nvSpPr>
        <p:spPr bwMode="auto">
          <a:xfrm rot="16200000">
            <a:off x="-1543223" y="1637105"/>
            <a:ext cx="476644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000" b="1" dirty="0" smtClean="0">
                <a:solidFill>
                  <a:srgbClr val="FF0000"/>
                </a:solidFill>
                <a:latin typeface="Calibri" pitchFamily="34" charset="0"/>
              </a:rPr>
              <a:t>C2 </a:t>
            </a:r>
            <a:r>
              <a:rPr lang="en-GB" sz="3000" b="1" dirty="0" smtClean="0">
                <a:solidFill>
                  <a:srgbClr val="FF0000"/>
                </a:solidFill>
                <a:latin typeface="Calibri" pitchFamily="34" charset="0"/>
              </a:rPr>
              <a:t>Trigonometric </a:t>
            </a:r>
            <a:r>
              <a:rPr lang="en-GB" sz="3000" b="1" dirty="0" smtClean="0">
                <a:solidFill>
                  <a:srgbClr val="FF0000"/>
                </a:solidFill>
                <a:latin typeface="Calibri" pitchFamily="34" charset="0"/>
              </a:rPr>
              <a:t>identities and simple equations</a:t>
            </a:r>
            <a:endParaRPr lang="en-GB" sz="3000" b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n-GB" sz="3200" dirty="0">
              <a:latin typeface="Calibri" pitchFamily="34" charset="0"/>
            </a:endParaRPr>
          </a:p>
        </p:txBody>
      </p:sp>
      <p:pic>
        <p:nvPicPr>
          <p:cNvPr id="1032" name="Picture 8" descr="https://mathsteaching.files.wordpress.com/2008/04/trig-identities-q012.jpg?w=400&amp;h=3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4946" y="4039338"/>
            <a:ext cx="38100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1541079" y="4428401"/>
            <a:ext cx="75314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  <a:latin typeface="Calibri" pitchFamily="34" charset="0"/>
              </a:rPr>
              <a:t>Make sure you understand literacy, complete skill and memorise memory.  Research and stretch and challenge are optional…</a:t>
            </a:r>
            <a:endParaRPr lang="en-GB" sz="16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924300" y="333375"/>
            <a:ext cx="1511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3600" b="1">
                <a:solidFill>
                  <a:srgbClr val="17375E"/>
                </a:solidFill>
              </a:rPr>
              <a:t>SKILL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6391275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2700338" y="188913"/>
            <a:ext cx="367188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STRETCH AND CHALLENGE</a:t>
            </a:r>
          </a:p>
          <a:p>
            <a:endParaRPr lang="en-GB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2967335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www.examsolutions.net/a-level-maths-papers/worked-solution/worked-solution.php?paper_id=2001&amp;solution=4.1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Park Hall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Scott</dc:creator>
  <cp:lastModifiedBy>Joanne Morgan</cp:lastModifiedBy>
  <cp:revision>19</cp:revision>
  <dcterms:created xsi:type="dcterms:W3CDTF">2015-01-14T17:02:09Z</dcterms:created>
  <dcterms:modified xsi:type="dcterms:W3CDTF">2015-02-26T19:11:58Z</dcterms:modified>
</cp:coreProperties>
</file>