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77050" cy="9656763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53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AE5ABA-4619-464E-A628-ACCE163D320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CD36B3-6BBB-47BB-9987-753EF706021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0FC196-6E61-4E16-B9CD-03E0F160797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9A0960-7D37-4F18-8802-BC79A79533A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BB10BC-701B-4630-987A-44754D95392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4F237B-B5AE-469C-93F2-BFD128EF479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A67A9D-5E52-42E8-AB9C-930FB2868FD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93073C-104E-4532-B119-2236830BE6A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96C36E-203E-42DF-85E7-633658828D8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7FDE71-41CD-4C61-910D-50BA799A8AE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B0E5CA-858E-4C9D-BE44-A5CB40A64D9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39A1A73-92AD-4667-A981-E234287F121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jerichotechnology.com/marketing/the-5-cogs-in-the-online-machine-available-lucky-rich-smart-and-visionary/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ChangeArrowheads="1"/>
          </p:cNvSpPr>
          <p:nvPr/>
        </p:nvSpPr>
        <p:spPr bwMode="auto">
          <a:xfrm>
            <a:off x="142875" y="71438"/>
            <a:ext cx="2844800" cy="1341437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2051" name="Rectangle 7"/>
          <p:cNvSpPr>
            <a:spLocks noChangeArrowheads="1"/>
          </p:cNvSpPr>
          <p:nvPr/>
        </p:nvSpPr>
        <p:spPr bwMode="auto">
          <a:xfrm>
            <a:off x="71438" y="1628775"/>
            <a:ext cx="5940425" cy="5157788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2052" name="Rectangle 8"/>
          <p:cNvSpPr>
            <a:spLocks noChangeArrowheads="1"/>
          </p:cNvSpPr>
          <p:nvPr/>
        </p:nvSpPr>
        <p:spPr bwMode="auto">
          <a:xfrm>
            <a:off x="6156325" y="1989138"/>
            <a:ext cx="2879725" cy="4751387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2053" name="WordArt 9"/>
          <p:cNvSpPr>
            <a:spLocks noChangeArrowheads="1" noChangeShapeType="1" noTextEdit="1"/>
          </p:cNvSpPr>
          <p:nvPr/>
        </p:nvSpPr>
        <p:spPr bwMode="auto">
          <a:xfrm>
            <a:off x="971550" y="115888"/>
            <a:ext cx="1223963" cy="2873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b="1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Comic Sans MS"/>
              </a:rPr>
              <a:t>Literacy</a:t>
            </a:r>
          </a:p>
        </p:txBody>
      </p:sp>
      <p:sp>
        <p:nvSpPr>
          <p:cNvPr id="2054" name="WordArt 12"/>
          <p:cNvSpPr>
            <a:spLocks noChangeArrowheads="1" noChangeShapeType="1" noTextEdit="1"/>
          </p:cNvSpPr>
          <p:nvPr/>
        </p:nvSpPr>
        <p:spPr bwMode="auto">
          <a:xfrm>
            <a:off x="1476375" y="1773238"/>
            <a:ext cx="3167063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b="1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Comic Sans MS"/>
              </a:rPr>
              <a:t>Skill Practice</a:t>
            </a:r>
          </a:p>
        </p:txBody>
      </p:sp>
      <p:sp>
        <p:nvSpPr>
          <p:cNvPr id="2055" name="WordArt 13"/>
          <p:cNvSpPr>
            <a:spLocks noChangeArrowheads="1" noChangeShapeType="1" noTextEdit="1"/>
          </p:cNvSpPr>
          <p:nvPr/>
        </p:nvSpPr>
        <p:spPr bwMode="auto">
          <a:xfrm>
            <a:off x="6877050" y="2060575"/>
            <a:ext cx="1512888" cy="3603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b="1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Comic Sans MS"/>
              </a:rPr>
              <a:t>Stretch!</a:t>
            </a:r>
          </a:p>
        </p:txBody>
      </p:sp>
      <p:sp>
        <p:nvSpPr>
          <p:cNvPr id="2056" name="Rectangle 28"/>
          <p:cNvSpPr>
            <a:spLocks noChangeArrowheads="1"/>
          </p:cNvSpPr>
          <p:nvPr/>
        </p:nvSpPr>
        <p:spPr bwMode="auto">
          <a:xfrm>
            <a:off x="3132138" y="71438"/>
            <a:ext cx="2879725" cy="1341437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2057" name="WordArt 29"/>
          <p:cNvSpPr>
            <a:spLocks noChangeArrowheads="1" noChangeShapeType="1" noTextEdit="1"/>
          </p:cNvSpPr>
          <p:nvPr/>
        </p:nvSpPr>
        <p:spPr bwMode="auto">
          <a:xfrm>
            <a:off x="3924300" y="115888"/>
            <a:ext cx="1222375" cy="2174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b="1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Comic Sans MS"/>
              </a:rPr>
              <a:t>Research</a:t>
            </a:r>
          </a:p>
        </p:txBody>
      </p:sp>
      <p:sp>
        <p:nvSpPr>
          <p:cNvPr id="2058" name="Rectangle 30"/>
          <p:cNvSpPr>
            <a:spLocks noChangeArrowheads="1"/>
          </p:cNvSpPr>
          <p:nvPr/>
        </p:nvSpPr>
        <p:spPr bwMode="auto">
          <a:xfrm>
            <a:off x="6156325" y="71438"/>
            <a:ext cx="2879725" cy="1773237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2059" name="WordArt 31"/>
          <p:cNvSpPr>
            <a:spLocks noChangeArrowheads="1" noChangeShapeType="1" noTextEdit="1"/>
          </p:cNvSpPr>
          <p:nvPr/>
        </p:nvSpPr>
        <p:spPr bwMode="auto">
          <a:xfrm>
            <a:off x="6948488" y="115888"/>
            <a:ext cx="1223962" cy="2889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b="1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Comic Sans MS"/>
              </a:rPr>
              <a:t>Memory</a:t>
            </a:r>
          </a:p>
        </p:txBody>
      </p:sp>
      <p:pic>
        <p:nvPicPr>
          <p:cNvPr id="2060" name="Picture 33" descr="cogs-300x265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84850" y="1125538"/>
            <a:ext cx="1008063" cy="133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61" name="TextBox 1"/>
          <p:cNvSpPr txBox="1">
            <a:spLocks noChangeArrowheads="1"/>
          </p:cNvSpPr>
          <p:nvPr/>
        </p:nvSpPr>
        <p:spPr bwMode="auto">
          <a:xfrm>
            <a:off x="6300788" y="404813"/>
            <a:ext cx="23749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>
                <a:latin typeface="Comic Sans MS" pitchFamily="66" charset="0"/>
              </a:rPr>
              <a:t>Learn the formula for area of triangle</a:t>
            </a:r>
          </a:p>
          <a:p>
            <a:pPr algn="ctr"/>
            <a:r>
              <a:rPr lang="en-GB">
                <a:latin typeface="Comic Sans MS" pitchFamily="66" charset="0"/>
              </a:rPr>
              <a:t>½ absinC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175375" y="2740025"/>
            <a:ext cx="2663825" cy="3416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GB" dirty="0">
                <a:latin typeface="Comic Sans MS" panose="030F0702030302020204" pitchFamily="66" charset="0"/>
              </a:rPr>
              <a:t>A triangle has a perimeter of 384 m.  The length of the sides are in the ratio 7:8:9</a:t>
            </a:r>
          </a:p>
          <a:p>
            <a:pPr algn="ctr">
              <a:defRPr/>
            </a:pPr>
            <a:endParaRPr lang="en-GB" dirty="0">
              <a:latin typeface="Comic Sans MS" panose="030F0702030302020204" pitchFamily="66" charset="0"/>
            </a:endParaRPr>
          </a:p>
          <a:p>
            <a:pPr marL="342900" indent="-342900" algn="ctr">
              <a:buFontTx/>
              <a:buAutoNum type="alphaLcParenR"/>
              <a:defRPr/>
            </a:pPr>
            <a:r>
              <a:rPr lang="en-GB" dirty="0">
                <a:latin typeface="Comic Sans MS" panose="030F0702030302020204" pitchFamily="66" charset="0"/>
              </a:rPr>
              <a:t>calculate the size of the largest angle.</a:t>
            </a:r>
          </a:p>
          <a:p>
            <a:pPr marL="342900" indent="-342900" algn="ctr">
              <a:buFontTx/>
              <a:buAutoNum type="alphaLcParenR"/>
              <a:defRPr/>
            </a:pPr>
            <a:endParaRPr lang="en-GB" dirty="0">
              <a:latin typeface="Comic Sans MS" panose="030F0702030302020204" pitchFamily="66" charset="0"/>
            </a:endParaRPr>
          </a:p>
          <a:p>
            <a:pPr marL="342900" indent="-342900" algn="ctr">
              <a:buFontTx/>
              <a:buAutoNum type="alphaLcParenR"/>
              <a:defRPr/>
            </a:pPr>
            <a:r>
              <a:rPr lang="en-GB" dirty="0">
                <a:latin typeface="Comic Sans MS" panose="030F0702030302020204" pitchFamily="66" charset="0"/>
              </a:rPr>
              <a:t>Calculate the area of the triangle.</a:t>
            </a:r>
          </a:p>
        </p:txBody>
      </p:sp>
      <p:sp>
        <p:nvSpPr>
          <p:cNvPr id="2063" name="TextBox 3"/>
          <p:cNvSpPr txBox="1">
            <a:spLocks noChangeArrowheads="1"/>
          </p:cNvSpPr>
          <p:nvPr/>
        </p:nvSpPr>
        <p:spPr bwMode="auto">
          <a:xfrm>
            <a:off x="288925" y="404813"/>
            <a:ext cx="2681288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>
                <a:latin typeface="Comic Sans MS" pitchFamily="66" charset="0"/>
              </a:rPr>
              <a:t>Sine    Cosine    Tangent </a:t>
            </a:r>
          </a:p>
        </p:txBody>
      </p:sp>
      <p:sp>
        <p:nvSpPr>
          <p:cNvPr id="2064" name="TextBox 4"/>
          <p:cNvSpPr txBox="1">
            <a:spLocks noChangeArrowheads="1"/>
          </p:cNvSpPr>
          <p:nvPr/>
        </p:nvSpPr>
        <p:spPr bwMode="auto">
          <a:xfrm>
            <a:off x="3203575" y="476250"/>
            <a:ext cx="252095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>
                <a:latin typeface="Comic Sans MS" pitchFamily="66" charset="0"/>
              </a:rPr>
              <a:t>What is the ASTC diagram used for?</a:t>
            </a:r>
          </a:p>
        </p:txBody>
      </p:sp>
      <p:sp>
        <p:nvSpPr>
          <p:cNvPr id="6" name="Isosceles Triangle 5"/>
          <p:cNvSpPr/>
          <p:nvPr/>
        </p:nvSpPr>
        <p:spPr>
          <a:xfrm rot="10800000">
            <a:off x="3214688" y="2679700"/>
            <a:ext cx="2052637" cy="1336675"/>
          </a:xfrm>
          <a:prstGeom prst="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2066" name="TextBox 6"/>
          <p:cNvSpPr txBox="1">
            <a:spLocks noChangeArrowheads="1"/>
          </p:cNvSpPr>
          <p:nvPr/>
        </p:nvSpPr>
        <p:spPr bwMode="auto">
          <a:xfrm>
            <a:off x="4895850" y="3086100"/>
            <a:ext cx="10795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400">
                <a:latin typeface="Comic Sans MS" pitchFamily="66" charset="0"/>
              </a:rPr>
              <a:t>10 cm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17475" y="2454275"/>
            <a:ext cx="3276600" cy="18161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>
              <a:buFontTx/>
              <a:buAutoNum type="arabicPeriod"/>
              <a:defRPr/>
            </a:pPr>
            <a:r>
              <a:rPr lang="en-GB" sz="1400" dirty="0">
                <a:latin typeface="Comic Sans MS" panose="030F0702030302020204" pitchFamily="66" charset="0"/>
              </a:rPr>
              <a:t>ABC is a triangle</a:t>
            </a:r>
          </a:p>
          <a:p>
            <a:pPr>
              <a:defRPr/>
            </a:pPr>
            <a:r>
              <a:rPr lang="en-GB" sz="1400" dirty="0">
                <a:latin typeface="Comic Sans MS" panose="030F0702030302020204" pitchFamily="66" charset="0"/>
              </a:rPr>
              <a:t>AC = 8cm</a:t>
            </a:r>
          </a:p>
          <a:p>
            <a:pPr>
              <a:defRPr/>
            </a:pPr>
            <a:r>
              <a:rPr lang="en-GB" sz="1400" dirty="0">
                <a:latin typeface="Comic Sans MS" panose="030F0702030302020204" pitchFamily="66" charset="0"/>
              </a:rPr>
              <a:t>BC = 10 cm</a:t>
            </a:r>
          </a:p>
          <a:p>
            <a:pPr>
              <a:defRPr/>
            </a:pPr>
            <a:r>
              <a:rPr lang="en-GB" sz="1400" dirty="0">
                <a:latin typeface="Comic Sans MS" panose="030F0702030302020204" pitchFamily="66" charset="0"/>
              </a:rPr>
              <a:t>Angle ACB = 42</a:t>
            </a:r>
            <a:r>
              <a:rPr lang="en-GB" sz="1400" dirty="0">
                <a:latin typeface="Arial Unicode MS"/>
                <a:ea typeface="Arial Unicode MS"/>
                <a:cs typeface="Arial Unicode MS"/>
              </a:rPr>
              <a:t>°</a:t>
            </a:r>
          </a:p>
          <a:p>
            <a:pPr>
              <a:defRPr/>
            </a:pPr>
            <a:endParaRPr lang="en-GB" sz="1400" dirty="0">
              <a:latin typeface="Comic Sans MS" panose="030F0702030302020204" pitchFamily="66" charset="0"/>
            </a:endParaRPr>
          </a:p>
          <a:p>
            <a:pPr>
              <a:defRPr/>
            </a:pPr>
            <a:r>
              <a:rPr lang="en-GB" sz="1400" dirty="0">
                <a:latin typeface="Comic Sans MS" panose="030F0702030302020204" pitchFamily="66" charset="0"/>
              </a:rPr>
              <a:t>Calculate the area of triangle ABC</a:t>
            </a:r>
          </a:p>
          <a:p>
            <a:pPr>
              <a:defRPr/>
            </a:pPr>
            <a:r>
              <a:rPr lang="en-GB" sz="1400" dirty="0">
                <a:latin typeface="Comic Sans MS" panose="030F0702030302020204" pitchFamily="66" charset="0"/>
              </a:rPr>
              <a:t>Give your answer correct to 3 significant figures</a:t>
            </a:r>
          </a:p>
        </p:txBody>
      </p:sp>
      <p:sp>
        <p:nvSpPr>
          <p:cNvPr id="2068" name="TextBox 26"/>
          <p:cNvSpPr txBox="1">
            <a:spLocks noChangeArrowheads="1"/>
          </p:cNvSpPr>
          <p:nvPr/>
        </p:nvSpPr>
        <p:spPr bwMode="auto">
          <a:xfrm>
            <a:off x="2781300" y="2932113"/>
            <a:ext cx="10795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400">
                <a:latin typeface="Comic Sans MS" pitchFamily="66" charset="0"/>
              </a:rPr>
              <a:t>8 cm</a:t>
            </a:r>
          </a:p>
        </p:txBody>
      </p:sp>
      <p:sp>
        <p:nvSpPr>
          <p:cNvPr id="2069" name="TextBox 27"/>
          <p:cNvSpPr txBox="1">
            <a:spLocks noChangeArrowheads="1"/>
          </p:cNvSpPr>
          <p:nvPr/>
        </p:nvSpPr>
        <p:spPr bwMode="auto">
          <a:xfrm>
            <a:off x="2916238" y="2503488"/>
            <a:ext cx="3873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400">
                <a:latin typeface="Comic Sans MS" pitchFamily="66" charset="0"/>
              </a:rPr>
              <a:t>A</a:t>
            </a:r>
          </a:p>
        </p:txBody>
      </p:sp>
      <p:sp>
        <p:nvSpPr>
          <p:cNvPr id="2070" name="TextBox 29"/>
          <p:cNvSpPr txBox="1">
            <a:spLocks noChangeArrowheads="1"/>
          </p:cNvSpPr>
          <p:nvPr/>
        </p:nvSpPr>
        <p:spPr bwMode="auto">
          <a:xfrm>
            <a:off x="5241925" y="2525713"/>
            <a:ext cx="3873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400">
                <a:latin typeface="Comic Sans MS" pitchFamily="66" charset="0"/>
              </a:rPr>
              <a:t>B</a:t>
            </a:r>
          </a:p>
        </p:txBody>
      </p:sp>
      <p:sp>
        <p:nvSpPr>
          <p:cNvPr id="2071" name="TextBox 8"/>
          <p:cNvSpPr txBox="1">
            <a:spLocks noChangeArrowheads="1"/>
          </p:cNvSpPr>
          <p:nvPr/>
        </p:nvSpPr>
        <p:spPr bwMode="auto">
          <a:xfrm>
            <a:off x="31750" y="4956175"/>
            <a:ext cx="4427538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400">
                <a:latin typeface="Comic Sans MS" pitchFamily="66" charset="0"/>
              </a:rPr>
              <a:t>2. ABC is a triangle</a:t>
            </a:r>
          </a:p>
          <a:p>
            <a:r>
              <a:rPr lang="en-GB" sz="1400">
                <a:latin typeface="Comic Sans MS" pitchFamily="66" charset="0"/>
              </a:rPr>
              <a:t>AB = 20cm</a:t>
            </a:r>
          </a:p>
          <a:p>
            <a:r>
              <a:rPr lang="en-GB" sz="1400">
                <a:latin typeface="Comic Sans MS" pitchFamily="66" charset="0"/>
              </a:rPr>
              <a:t>BC = 18 cm</a:t>
            </a:r>
          </a:p>
          <a:p>
            <a:r>
              <a:rPr lang="en-GB" sz="1400">
                <a:latin typeface="Comic Sans MS" pitchFamily="66" charset="0"/>
              </a:rPr>
              <a:t>Angle ABC = 144</a:t>
            </a:r>
            <a:r>
              <a:rPr lang="en-GB" sz="14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°</a:t>
            </a:r>
          </a:p>
          <a:p>
            <a:endParaRPr lang="en-GB" sz="140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en-GB" sz="1400">
                <a:latin typeface="Comic Sans MS" pitchFamily="66" charset="0"/>
                <a:ea typeface="Arial Unicode MS" pitchFamily="34" charset="-128"/>
                <a:cs typeface="Arial Unicode MS" pitchFamily="34" charset="-128"/>
              </a:rPr>
              <a:t>Calculate the area of triangle ABC</a:t>
            </a:r>
          </a:p>
          <a:p>
            <a:r>
              <a:rPr lang="en-GB" sz="1400">
                <a:latin typeface="Comic Sans MS" pitchFamily="66" charset="0"/>
                <a:ea typeface="Arial Unicode MS" pitchFamily="34" charset="-128"/>
                <a:cs typeface="Arial Unicode MS" pitchFamily="34" charset="-128"/>
              </a:rPr>
              <a:t>Give your answer correct to 3 significant figures</a:t>
            </a:r>
          </a:p>
          <a:p>
            <a:endParaRPr lang="en-GB" sz="1400">
              <a:latin typeface="Comic Sans MS" pitchFamily="66" charset="0"/>
            </a:endParaRPr>
          </a:p>
        </p:txBody>
      </p:sp>
      <p:sp>
        <p:nvSpPr>
          <p:cNvPr id="2072" name="TextBox 32"/>
          <p:cNvSpPr txBox="1">
            <a:spLocks noChangeArrowheads="1"/>
          </p:cNvSpPr>
          <p:nvPr/>
        </p:nvSpPr>
        <p:spPr bwMode="auto">
          <a:xfrm>
            <a:off x="4040188" y="3575050"/>
            <a:ext cx="495300" cy="306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400">
                <a:latin typeface="Comic Sans MS" pitchFamily="66" charset="0"/>
              </a:rPr>
              <a:t>42</a:t>
            </a:r>
          </a:p>
        </p:txBody>
      </p:sp>
      <p:sp>
        <p:nvSpPr>
          <p:cNvPr id="11" name="Freeform 10"/>
          <p:cNvSpPr/>
          <p:nvPr/>
        </p:nvSpPr>
        <p:spPr>
          <a:xfrm>
            <a:off x="3919538" y="3540125"/>
            <a:ext cx="584200" cy="136525"/>
          </a:xfrm>
          <a:custGeom>
            <a:avLst/>
            <a:gdLst>
              <a:gd name="connsiteX0" fmla="*/ 584811 w 584811"/>
              <a:gd name="connsiteY0" fmla="*/ 136187 h 136187"/>
              <a:gd name="connsiteX1" fmla="*/ 575084 w 584811"/>
              <a:gd name="connsiteY1" fmla="*/ 87549 h 136187"/>
              <a:gd name="connsiteX2" fmla="*/ 545901 w 584811"/>
              <a:gd name="connsiteY2" fmla="*/ 68094 h 136187"/>
              <a:gd name="connsiteX3" fmla="*/ 497262 w 584811"/>
              <a:gd name="connsiteY3" fmla="*/ 58366 h 136187"/>
              <a:gd name="connsiteX4" fmla="*/ 458352 w 584811"/>
              <a:gd name="connsiteY4" fmla="*/ 48638 h 136187"/>
              <a:gd name="connsiteX5" fmla="*/ 331892 w 584811"/>
              <a:gd name="connsiteY5" fmla="*/ 9728 h 136187"/>
              <a:gd name="connsiteX6" fmla="*/ 283254 w 584811"/>
              <a:gd name="connsiteY6" fmla="*/ 0 h 136187"/>
              <a:gd name="connsiteX7" fmla="*/ 69245 w 584811"/>
              <a:gd name="connsiteY7" fmla="*/ 9728 h 136187"/>
              <a:gd name="connsiteX8" fmla="*/ 1152 w 584811"/>
              <a:gd name="connsiteY8" fmla="*/ 38911 h 136187"/>
              <a:gd name="connsiteX9" fmla="*/ 1152 w 584811"/>
              <a:gd name="connsiteY9" fmla="*/ 48638 h 136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84811" h="136187">
                <a:moveTo>
                  <a:pt x="584811" y="136187"/>
                </a:moveTo>
                <a:cubicBezTo>
                  <a:pt x="581569" y="119974"/>
                  <a:pt x="583287" y="101904"/>
                  <a:pt x="575084" y="87549"/>
                </a:cubicBezTo>
                <a:cubicBezTo>
                  <a:pt x="569284" y="77398"/>
                  <a:pt x="556848" y="72199"/>
                  <a:pt x="545901" y="68094"/>
                </a:cubicBezTo>
                <a:cubicBezTo>
                  <a:pt x="530420" y="62289"/>
                  <a:pt x="513402" y="61953"/>
                  <a:pt x="497262" y="58366"/>
                </a:cubicBezTo>
                <a:cubicBezTo>
                  <a:pt x="484211" y="55466"/>
                  <a:pt x="471322" y="51881"/>
                  <a:pt x="458352" y="48638"/>
                </a:cubicBezTo>
                <a:cubicBezTo>
                  <a:pt x="401654" y="10840"/>
                  <a:pt x="440634" y="31476"/>
                  <a:pt x="331892" y="9728"/>
                </a:cubicBezTo>
                <a:lnTo>
                  <a:pt x="283254" y="0"/>
                </a:lnTo>
                <a:cubicBezTo>
                  <a:pt x="211918" y="3243"/>
                  <a:pt x="140428" y="4033"/>
                  <a:pt x="69245" y="9728"/>
                </a:cubicBezTo>
                <a:cubicBezTo>
                  <a:pt x="55224" y="10850"/>
                  <a:pt x="8335" y="33524"/>
                  <a:pt x="1152" y="38911"/>
                </a:cubicBezTo>
                <a:cubicBezTo>
                  <a:pt x="-1442" y="40856"/>
                  <a:pt x="1152" y="45396"/>
                  <a:pt x="1152" y="48638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2" name="Isosceles Triangle 11"/>
          <p:cNvSpPr/>
          <p:nvPr/>
        </p:nvSpPr>
        <p:spPr>
          <a:xfrm rot="12667830">
            <a:off x="2422525" y="4953000"/>
            <a:ext cx="3240088" cy="936625"/>
          </a:xfrm>
          <a:prstGeom prst="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grpSp>
        <p:nvGrpSpPr>
          <p:cNvPr id="2075" name="Group 12"/>
          <p:cNvGrpSpPr>
            <a:grpSpLocks/>
          </p:cNvGrpSpPr>
          <p:nvPr/>
        </p:nvGrpSpPr>
        <p:grpSpPr bwMode="auto">
          <a:xfrm>
            <a:off x="2508250" y="4016375"/>
            <a:ext cx="3470275" cy="2179638"/>
            <a:chOff x="2736578" y="3789195"/>
            <a:chExt cx="3469160" cy="2179482"/>
          </a:xfrm>
        </p:grpSpPr>
        <p:sp>
          <p:nvSpPr>
            <p:cNvPr id="2076" name="TextBox 30"/>
            <p:cNvSpPr txBox="1">
              <a:spLocks noChangeArrowheads="1"/>
            </p:cNvSpPr>
            <p:nvPr/>
          </p:nvSpPr>
          <p:spPr bwMode="auto">
            <a:xfrm>
              <a:off x="4242504" y="3789195"/>
              <a:ext cx="387412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GB" sz="1400">
                  <a:latin typeface="Comic Sans MS" pitchFamily="66" charset="0"/>
                </a:rPr>
                <a:t>C</a:t>
              </a:r>
            </a:p>
          </p:txBody>
        </p:sp>
        <p:sp>
          <p:nvSpPr>
            <p:cNvPr id="2077" name="TextBox 36"/>
            <p:cNvSpPr txBox="1">
              <a:spLocks noChangeArrowheads="1"/>
            </p:cNvSpPr>
            <p:nvPr/>
          </p:nvSpPr>
          <p:spPr bwMode="auto">
            <a:xfrm>
              <a:off x="2736578" y="4735165"/>
              <a:ext cx="1079624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GB" sz="1400">
                  <a:latin typeface="Comic Sans MS" pitchFamily="66" charset="0"/>
                </a:rPr>
                <a:t>18 cm</a:t>
              </a:r>
            </a:p>
          </p:txBody>
        </p:sp>
        <p:sp>
          <p:nvSpPr>
            <p:cNvPr id="2078" name="TextBox 37"/>
            <p:cNvSpPr txBox="1">
              <a:spLocks noChangeArrowheads="1"/>
            </p:cNvSpPr>
            <p:nvPr/>
          </p:nvSpPr>
          <p:spPr bwMode="auto">
            <a:xfrm>
              <a:off x="4606863" y="5660900"/>
              <a:ext cx="1079624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GB" sz="1400">
                  <a:latin typeface="Comic Sans MS" pitchFamily="66" charset="0"/>
                </a:rPr>
                <a:t>20 cm</a:t>
              </a:r>
            </a:p>
          </p:txBody>
        </p:sp>
        <p:sp>
          <p:nvSpPr>
            <p:cNvPr id="2079" name="TextBox 38"/>
            <p:cNvSpPr txBox="1">
              <a:spLocks noChangeArrowheads="1"/>
            </p:cNvSpPr>
            <p:nvPr/>
          </p:nvSpPr>
          <p:spPr bwMode="auto">
            <a:xfrm>
              <a:off x="3979574" y="5297405"/>
              <a:ext cx="1079624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GB" sz="1400">
                  <a:latin typeface="Comic Sans MS" pitchFamily="66" charset="0"/>
                </a:rPr>
                <a:t>144</a:t>
              </a:r>
            </a:p>
          </p:txBody>
        </p:sp>
        <p:sp>
          <p:nvSpPr>
            <p:cNvPr id="40" name="Freeform 39"/>
            <p:cNvSpPr/>
            <p:nvPr/>
          </p:nvSpPr>
          <p:spPr>
            <a:xfrm>
              <a:off x="3909364" y="5294037"/>
              <a:ext cx="698276" cy="311128"/>
            </a:xfrm>
            <a:custGeom>
              <a:avLst/>
              <a:gdLst>
                <a:gd name="connsiteX0" fmla="*/ 584811 w 584811"/>
                <a:gd name="connsiteY0" fmla="*/ 136187 h 136187"/>
                <a:gd name="connsiteX1" fmla="*/ 575084 w 584811"/>
                <a:gd name="connsiteY1" fmla="*/ 87549 h 136187"/>
                <a:gd name="connsiteX2" fmla="*/ 545901 w 584811"/>
                <a:gd name="connsiteY2" fmla="*/ 68094 h 136187"/>
                <a:gd name="connsiteX3" fmla="*/ 497262 w 584811"/>
                <a:gd name="connsiteY3" fmla="*/ 58366 h 136187"/>
                <a:gd name="connsiteX4" fmla="*/ 458352 w 584811"/>
                <a:gd name="connsiteY4" fmla="*/ 48638 h 136187"/>
                <a:gd name="connsiteX5" fmla="*/ 331892 w 584811"/>
                <a:gd name="connsiteY5" fmla="*/ 9728 h 136187"/>
                <a:gd name="connsiteX6" fmla="*/ 283254 w 584811"/>
                <a:gd name="connsiteY6" fmla="*/ 0 h 136187"/>
                <a:gd name="connsiteX7" fmla="*/ 69245 w 584811"/>
                <a:gd name="connsiteY7" fmla="*/ 9728 h 136187"/>
                <a:gd name="connsiteX8" fmla="*/ 1152 w 584811"/>
                <a:gd name="connsiteY8" fmla="*/ 38911 h 136187"/>
                <a:gd name="connsiteX9" fmla="*/ 1152 w 584811"/>
                <a:gd name="connsiteY9" fmla="*/ 48638 h 1361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84811" h="136187">
                  <a:moveTo>
                    <a:pt x="584811" y="136187"/>
                  </a:moveTo>
                  <a:cubicBezTo>
                    <a:pt x="581569" y="119974"/>
                    <a:pt x="583287" y="101904"/>
                    <a:pt x="575084" y="87549"/>
                  </a:cubicBezTo>
                  <a:cubicBezTo>
                    <a:pt x="569284" y="77398"/>
                    <a:pt x="556848" y="72199"/>
                    <a:pt x="545901" y="68094"/>
                  </a:cubicBezTo>
                  <a:cubicBezTo>
                    <a:pt x="530420" y="62289"/>
                    <a:pt x="513402" y="61953"/>
                    <a:pt x="497262" y="58366"/>
                  </a:cubicBezTo>
                  <a:cubicBezTo>
                    <a:pt x="484211" y="55466"/>
                    <a:pt x="471322" y="51881"/>
                    <a:pt x="458352" y="48638"/>
                  </a:cubicBezTo>
                  <a:cubicBezTo>
                    <a:pt x="401654" y="10840"/>
                    <a:pt x="440634" y="31476"/>
                    <a:pt x="331892" y="9728"/>
                  </a:cubicBezTo>
                  <a:lnTo>
                    <a:pt x="283254" y="0"/>
                  </a:lnTo>
                  <a:cubicBezTo>
                    <a:pt x="211918" y="3243"/>
                    <a:pt x="140428" y="4033"/>
                    <a:pt x="69245" y="9728"/>
                  </a:cubicBezTo>
                  <a:cubicBezTo>
                    <a:pt x="55224" y="10850"/>
                    <a:pt x="8335" y="33524"/>
                    <a:pt x="1152" y="38911"/>
                  </a:cubicBezTo>
                  <a:cubicBezTo>
                    <a:pt x="-1442" y="40856"/>
                    <a:pt x="1152" y="45396"/>
                    <a:pt x="1152" y="48638"/>
                  </a:cubicBez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2081" name="TextBox 40"/>
            <p:cNvSpPr txBox="1">
              <a:spLocks noChangeArrowheads="1"/>
            </p:cNvSpPr>
            <p:nvPr/>
          </p:nvSpPr>
          <p:spPr bwMode="auto">
            <a:xfrm>
              <a:off x="2933352" y="3801448"/>
              <a:ext cx="387412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GB" sz="1400">
                  <a:latin typeface="Comic Sans MS" pitchFamily="66" charset="0"/>
                </a:rPr>
                <a:t>C</a:t>
              </a:r>
            </a:p>
          </p:txBody>
        </p:sp>
        <p:sp>
          <p:nvSpPr>
            <p:cNvPr id="2082" name="TextBox 41"/>
            <p:cNvSpPr txBox="1">
              <a:spLocks noChangeArrowheads="1"/>
            </p:cNvSpPr>
            <p:nvPr/>
          </p:nvSpPr>
          <p:spPr bwMode="auto">
            <a:xfrm>
              <a:off x="3807030" y="5523926"/>
              <a:ext cx="387412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GB" sz="1400">
                  <a:latin typeface="Comic Sans MS" pitchFamily="66" charset="0"/>
                </a:rPr>
                <a:t>B</a:t>
              </a:r>
            </a:p>
          </p:txBody>
        </p:sp>
        <p:sp>
          <p:nvSpPr>
            <p:cNvPr id="2083" name="TextBox 42"/>
            <p:cNvSpPr txBox="1">
              <a:spLocks noChangeArrowheads="1"/>
            </p:cNvSpPr>
            <p:nvPr/>
          </p:nvSpPr>
          <p:spPr bwMode="auto">
            <a:xfrm>
              <a:off x="5818326" y="5409478"/>
              <a:ext cx="387412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GB" sz="1400">
                  <a:latin typeface="Comic Sans MS" pitchFamily="66" charset="0"/>
                </a:rPr>
                <a:t>A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139</Words>
  <Application>Microsoft Office PowerPoint</Application>
  <PresentationFormat>On-screen Show (4:3)</PresentationFormat>
  <Paragraphs>40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Comic Sans MS</vt:lpstr>
      <vt:lpstr>Arial Unicode MS</vt:lpstr>
      <vt:lpstr>Default Design</vt:lpstr>
      <vt:lpstr>Slide 1</vt:lpstr>
    </vt:vector>
  </TitlesOfParts>
  <Company>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FOS</dc:creator>
  <cp:lastModifiedBy>Morgan</cp:lastModifiedBy>
  <cp:revision>10</cp:revision>
  <cp:lastPrinted>2015-01-09T22:34:50Z</cp:lastPrinted>
  <dcterms:created xsi:type="dcterms:W3CDTF">2014-07-24T18:08:34Z</dcterms:created>
  <dcterms:modified xsi:type="dcterms:W3CDTF">2015-01-13T19:54:19Z</dcterms:modified>
</cp:coreProperties>
</file>