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139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425653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409127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376216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46087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7737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149037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121703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54937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66316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077344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196998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799F4-AD72-443E-9ED2-D2F1E045119F}" type="datetimeFigureOut">
              <a:rPr lang="en-GB" smtClean="0">
                <a:solidFill>
                  <a:prstClr val="black">
                    <a:tint val="75000"/>
                  </a:prstClr>
                </a:solidFill>
              </a:rPr>
              <a:pPr/>
              <a:t>20/09/2015</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966E-27B5-4150-B823-E8B1B17511A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30391197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931" y="85066"/>
            <a:ext cx="2954215" cy="1939679"/>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en-GB" sz="1662">
              <a:solidFill>
                <a:prstClr val="white"/>
              </a:solidFill>
            </a:endParaRPr>
          </a:p>
        </p:txBody>
      </p:sp>
      <p:sp>
        <p:nvSpPr>
          <p:cNvPr id="7" name="Rectangle 6"/>
          <p:cNvSpPr/>
          <p:nvPr/>
        </p:nvSpPr>
        <p:spPr>
          <a:xfrm>
            <a:off x="3078967" y="93928"/>
            <a:ext cx="2967487" cy="193081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en-GB" sz="1662">
              <a:solidFill>
                <a:prstClr val="white"/>
              </a:solidFill>
            </a:endParaRPr>
          </a:p>
        </p:txBody>
      </p:sp>
      <p:sp>
        <p:nvSpPr>
          <p:cNvPr id="8" name="Rectangle 7"/>
          <p:cNvSpPr/>
          <p:nvPr/>
        </p:nvSpPr>
        <p:spPr>
          <a:xfrm>
            <a:off x="6091575" y="85066"/>
            <a:ext cx="2967491" cy="19396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en-GB" sz="1662">
              <a:solidFill>
                <a:prstClr val="white"/>
              </a:solidFill>
            </a:endParaRPr>
          </a:p>
        </p:txBody>
      </p:sp>
      <p:sp>
        <p:nvSpPr>
          <p:cNvPr id="9" name="Rectangle 8"/>
          <p:cNvSpPr/>
          <p:nvPr/>
        </p:nvSpPr>
        <p:spPr>
          <a:xfrm>
            <a:off x="66930" y="2100943"/>
            <a:ext cx="5979523" cy="4648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en-GB" sz="1662">
              <a:solidFill>
                <a:prstClr val="white"/>
              </a:solidFill>
            </a:endParaRPr>
          </a:p>
        </p:txBody>
      </p:sp>
      <p:sp>
        <p:nvSpPr>
          <p:cNvPr id="10" name="Rectangle 9"/>
          <p:cNvSpPr/>
          <p:nvPr/>
        </p:nvSpPr>
        <p:spPr>
          <a:xfrm>
            <a:off x="6104274" y="2100943"/>
            <a:ext cx="2954788" cy="464820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en-GB" sz="1662">
              <a:solidFill>
                <a:prstClr val="white"/>
              </a:solidFill>
            </a:endParaRPr>
          </a:p>
        </p:txBody>
      </p:sp>
      <p:sp>
        <p:nvSpPr>
          <p:cNvPr id="2" name="TextBox 1"/>
          <p:cNvSpPr txBox="1"/>
          <p:nvPr/>
        </p:nvSpPr>
        <p:spPr>
          <a:xfrm>
            <a:off x="79630" y="102789"/>
            <a:ext cx="2954215" cy="400110"/>
          </a:xfrm>
          <a:prstGeom prst="rect">
            <a:avLst/>
          </a:prstGeom>
          <a:noFill/>
        </p:spPr>
        <p:txBody>
          <a:bodyPr wrap="square" rtlCol="0">
            <a:spAutoFit/>
          </a:bodyPr>
          <a:lstStyle/>
          <a:p>
            <a:pPr algn="ctr"/>
            <a:r>
              <a:rPr lang="en-GB" sz="2000" dirty="0">
                <a:solidFill>
                  <a:srgbClr val="00B0F0"/>
                </a:solidFill>
                <a:latin typeface="Arial Rounded MT Bold" panose="020F0704030504030204" pitchFamily="34" charset="0"/>
              </a:rPr>
              <a:t>Literacy</a:t>
            </a:r>
          </a:p>
        </p:txBody>
      </p:sp>
      <p:sp>
        <p:nvSpPr>
          <p:cNvPr id="11" name="TextBox 10"/>
          <p:cNvSpPr txBox="1"/>
          <p:nvPr/>
        </p:nvSpPr>
        <p:spPr>
          <a:xfrm>
            <a:off x="3033845" y="102789"/>
            <a:ext cx="2954215" cy="400110"/>
          </a:xfrm>
          <a:prstGeom prst="rect">
            <a:avLst/>
          </a:prstGeom>
          <a:noFill/>
        </p:spPr>
        <p:txBody>
          <a:bodyPr wrap="square" rtlCol="0">
            <a:spAutoFit/>
          </a:bodyPr>
          <a:lstStyle/>
          <a:p>
            <a:pPr algn="ctr"/>
            <a:r>
              <a:rPr lang="en-GB" sz="2000" dirty="0">
                <a:solidFill>
                  <a:srgbClr val="00B050"/>
                </a:solidFill>
                <a:latin typeface="Arial Rounded MT Bold" panose="020F0704030504030204" pitchFamily="34" charset="0"/>
              </a:rPr>
              <a:t>Research</a:t>
            </a:r>
          </a:p>
        </p:txBody>
      </p:sp>
      <p:sp>
        <p:nvSpPr>
          <p:cNvPr id="12" name="TextBox 11"/>
          <p:cNvSpPr txBox="1"/>
          <p:nvPr/>
        </p:nvSpPr>
        <p:spPr>
          <a:xfrm>
            <a:off x="6091575" y="102789"/>
            <a:ext cx="2954215" cy="400110"/>
          </a:xfrm>
          <a:prstGeom prst="rect">
            <a:avLst/>
          </a:prstGeom>
          <a:noFill/>
        </p:spPr>
        <p:txBody>
          <a:bodyPr wrap="square" rtlCol="0">
            <a:spAutoFit/>
          </a:bodyPr>
          <a:lstStyle/>
          <a:p>
            <a:pPr algn="ctr"/>
            <a:r>
              <a:rPr lang="en-GB" sz="2000" dirty="0">
                <a:solidFill>
                  <a:srgbClr val="FF0000"/>
                </a:solidFill>
                <a:latin typeface="Arial Rounded MT Bold" panose="020F0704030504030204" pitchFamily="34" charset="0"/>
              </a:rPr>
              <a:t>Memory</a:t>
            </a:r>
          </a:p>
        </p:txBody>
      </p:sp>
      <p:sp>
        <p:nvSpPr>
          <p:cNvPr id="13" name="TextBox 12"/>
          <p:cNvSpPr txBox="1"/>
          <p:nvPr/>
        </p:nvSpPr>
        <p:spPr>
          <a:xfrm>
            <a:off x="108826" y="2100943"/>
            <a:ext cx="5937626" cy="400110"/>
          </a:xfrm>
          <a:prstGeom prst="rect">
            <a:avLst/>
          </a:prstGeom>
          <a:noFill/>
        </p:spPr>
        <p:txBody>
          <a:bodyPr wrap="square" rtlCol="0">
            <a:spAutoFit/>
          </a:bodyPr>
          <a:lstStyle/>
          <a:p>
            <a:pPr algn="ctr"/>
            <a:r>
              <a:rPr lang="en-GB" sz="2000" dirty="0">
                <a:solidFill>
                  <a:prstClr val="black"/>
                </a:solidFill>
                <a:latin typeface="Arial Rounded MT Bold" panose="020F0704030504030204" pitchFamily="34" charset="0"/>
              </a:rPr>
              <a:t>Skills</a:t>
            </a:r>
          </a:p>
        </p:txBody>
      </p:sp>
      <p:sp>
        <p:nvSpPr>
          <p:cNvPr id="14" name="TextBox 13"/>
          <p:cNvSpPr txBox="1"/>
          <p:nvPr/>
        </p:nvSpPr>
        <p:spPr>
          <a:xfrm>
            <a:off x="6075651" y="2100943"/>
            <a:ext cx="2954215" cy="400110"/>
          </a:xfrm>
          <a:prstGeom prst="rect">
            <a:avLst/>
          </a:prstGeom>
          <a:noFill/>
        </p:spPr>
        <p:txBody>
          <a:bodyPr wrap="square" rtlCol="0">
            <a:spAutoFit/>
          </a:bodyPr>
          <a:lstStyle/>
          <a:p>
            <a:pPr algn="ctr"/>
            <a:r>
              <a:rPr lang="en-GB" sz="2000" dirty="0">
                <a:solidFill>
                  <a:srgbClr val="FFC000"/>
                </a:solidFill>
                <a:latin typeface="Arial Rounded MT Bold" panose="020F0704030504030204" pitchFamily="34" charset="0"/>
              </a:rPr>
              <a:t>Stretch</a:t>
            </a:r>
          </a:p>
        </p:txBody>
      </p:sp>
      <p:sp>
        <p:nvSpPr>
          <p:cNvPr id="3" name="TextBox 2"/>
          <p:cNvSpPr txBox="1"/>
          <p:nvPr/>
        </p:nvSpPr>
        <p:spPr>
          <a:xfrm>
            <a:off x="240632" y="2501053"/>
            <a:ext cx="5630779" cy="1600438"/>
          </a:xfrm>
          <a:prstGeom prst="rect">
            <a:avLst/>
          </a:prstGeom>
          <a:noFill/>
        </p:spPr>
        <p:txBody>
          <a:bodyPr wrap="square" rtlCol="0">
            <a:spAutoFit/>
          </a:bodyPr>
          <a:lstStyle/>
          <a:p>
            <a:r>
              <a:rPr lang="en-GB" sz="1400" dirty="0" smtClean="0"/>
              <a:t>1. Write these times using the twenty-four hour clock:</a:t>
            </a:r>
          </a:p>
          <a:p>
            <a:r>
              <a:rPr lang="en-GB" sz="1400" dirty="0" smtClean="0"/>
              <a:t>a) 7:35 am</a:t>
            </a:r>
            <a:r>
              <a:rPr lang="en-GB" sz="1400" smtClean="0"/>
              <a:t>		b</a:t>
            </a:r>
            <a:r>
              <a:rPr lang="en-GB" sz="1400" dirty="0" smtClean="0"/>
              <a:t>) 3:20 pm</a:t>
            </a:r>
            <a:r>
              <a:rPr lang="en-GB" sz="1400" smtClean="0"/>
              <a:t>		c</a:t>
            </a:r>
            <a:r>
              <a:rPr lang="en-GB" sz="1400" dirty="0" smtClean="0"/>
              <a:t>) 11:45 pm</a:t>
            </a:r>
          </a:p>
          <a:p>
            <a:endParaRPr lang="en-GB" sz="1400" dirty="0" smtClean="0"/>
          </a:p>
          <a:p>
            <a:r>
              <a:rPr lang="en-GB" sz="1400" dirty="0" smtClean="0"/>
              <a:t>2. Write these times using the 12-hour clock:</a:t>
            </a:r>
          </a:p>
          <a:p>
            <a:r>
              <a:rPr lang="en-GB" sz="1400" dirty="0" smtClean="0"/>
              <a:t>a) 08:30		b) 17:55		c) 16:40</a:t>
            </a:r>
          </a:p>
          <a:p>
            <a:endParaRPr lang="en-GB" sz="1400" dirty="0" smtClean="0"/>
          </a:p>
          <a:p>
            <a:r>
              <a:rPr lang="en-GB" sz="1400" dirty="0" smtClean="0"/>
              <a:t>3. Fill in the missing gaps in this table:</a:t>
            </a:r>
            <a:endParaRPr lang="en-GB" sz="1400" dirty="0"/>
          </a:p>
        </p:txBody>
      </p:sp>
      <p:graphicFrame>
        <p:nvGraphicFramePr>
          <p:cNvPr id="5" name="Table 4"/>
          <p:cNvGraphicFramePr>
            <a:graphicFrameLocks noGrp="1"/>
          </p:cNvGraphicFramePr>
          <p:nvPr>
            <p:extLst>
              <p:ext uri="{D42A27DB-BD31-4B8C-83A1-F6EECF244321}">
                <p14:modId xmlns:p14="http://schemas.microsoft.com/office/powerpoint/2010/main" xmlns="" val="139284391"/>
              </p:ext>
            </p:extLst>
          </p:nvPr>
        </p:nvGraphicFramePr>
        <p:xfrm>
          <a:off x="251441" y="4143385"/>
          <a:ext cx="5609160" cy="2346960"/>
        </p:xfrm>
        <a:graphic>
          <a:graphicData uri="http://schemas.openxmlformats.org/drawingml/2006/table">
            <a:tbl>
              <a:tblPr firstRow="1" bandRow="1">
                <a:tableStyleId>{5940675A-B579-460E-94D1-54222C63F5DA}</a:tableStyleId>
              </a:tblPr>
              <a:tblGrid>
                <a:gridCol w="1869720"/>
                <a:gridCol w="1869720"/>
                <a:gridCol w="1869720"/>
              </a:tblGrid>
              <a:tr h="298008">
                <a:tc>
                  <a:txBody>
                    <a:bodyPr/>
                    <a:lstStyle/>
                    <a:p>
                      <a:pPr algn="ctr"/>
                      <a:r>
                        <a:rPr lang="en-GB" sz="1400" dirty="0" smtClean="0"/>
                        <a:t>Starting Time</a:t>
                      </a:r>
                      <a:endParaRPr lang="en-GB" sz="1400" dirty="0"/>
                    </a:p>
                  </a:txBody>
                  <a:tcPr anchor="ctr"/>
                </a:tc>
                <a:tc>
                  <a:txBody>
                    <a:bodyPr/>
                    <a:lstStyle/>
                    <a:p>
                      <a:pPr algn="ctr"/>
                      <a:r>
                        <a:rPr lang="en-GB" sz="1400" dirty="0" smtClean="0"/>
                        <a:t>Finishing Time</a:t>
                      </a:r>
                      <a:endParaRPr lang="en-GB" sz="1400" dirty="0"/>
                    </a:p>
                  </a:txBody>
                  <a:tcPr anchor="ctr"/>
                </a:tc>
                <a:tc>
                  <a:txBody>
                    <a:bodyPr/>
                    <a:lstStyle/>
                    <a:p>
                      <a:pPr algn="ctr"/>
                      <a:r>
                        <a:rPr lang="en-GB" sz="1400" dirty="0" smtClean="0"/>
                        <a:t>Length of time taken for the journey</a:t>
                      </a:r>
                      <a:endParaRPr lang="en-GB" sz="1400" dirty="0"/>
                    </a:p>
                  </a:txBody>
                  <a:tcPr anchor="ctr"/>
                </a:tc>
              </a:tr>
              <a:tr h="298008">
                <a:tc>
                  <a:txBody>
                    <a:bodyPr/>
                    <a:lstStyle/>
                    <a:p>
                      <a:r>
                        <a:rPr lang="en-GB" sz="1400" dirty="0" smtClean="0"/>
                        <a:t>07:28</a:t>
                      </a:r>
                      <a:endParaRPr lang="en-GB" sz="1400" dirty="0"/>
                    </a:p>
                  </a:txBody>
                  <a:tcPr anchor="ctr"/>
                </a:tc>
                <a:tc>
                  <a:txBody>
                    <a:bodyPr/>
                    <a:lstStyle/>
                    <a:p>
                      <a:r>
                        <a:rPr lang="en-GB" sz="1400" dirty="0" smtClean="0"/>
                        <a:t>10:45</a:t>
                      </a:r>
                      <a:endParaRPr lang="en-GB" sz="1400" dirty="0"/>
                    </a:p>
                  </a:txBody>
                  <a:tcPr anchor="ctr"/>
                </a:tc>
                <a:tc>
                  <a:txBody>
                    <a:bodyPr/>
                    <a:lstStyle/>
                    <a:p>
                      <a:endParaRPr lang="en-GB" sz="1400"/>
                    </a:p>
                  </a:txBody>
                  <a:tcPr anchor="ctr"/>
                </a:tc>
              </a:tr>
              <a:tr h="298008">
                <a:tc>
                  <a:txBody>
                    <a:bodyPr/>
                    <a:lstStyle/>
                    <a:p>
                      <a:r>
                        <a:rPr lang="en-GB" sz="1400" dirty="0" smtClean="0"/>
                        <a:t>11:18</a:t>
                      </a:r>
                      <a:endParaRPr lang="en-GB" sz="1400" dirty="0"/>
                    </a:p>
                  </a:txBody>
                  <a:tcPr anchor="ctr"/>
                </a:tc>
                <a:tc>
                  <a:txBody>
                    <a:bodyPr/>
                    <a:lstStyle/>
                    <a:p>
                      <a:r>
                        <a:rPr lang="en-GB" sz="1400" dirty="0" smtClean="0"/>
                        <a:t>17:37</a:t>
                      </a:r>
                      <a:endParaRPr lang="en-GB" sz="1400" dirty="0"/>
                    </a:p>
                  </a:txBody>
                  <a:tcPr anchor="ctr"/>
                </a:tc>
                <a:tc>
                  <a:txBody>
                    <a:bodyPr/>
                    <a:lstStyle/>
                    <a:p>
                      <a:endParaRPr lang="en-GB" sz="1400"/>
                    </a:p>
                  </a:txBody>
                  <a:tcPr anchor="ctr"/>
                </a:tc>
              </a:tr>
              <a:tr h="298008">
                <a:tc>
                  <a:txBody>
                    <a:bodyPr/>
                    <a:lstStyle/>
                    <a:p>
                      <a:r>
                        <a:rPr lang="en-GB" sz="1400" dirty="0" smtClean="0"/>
                        <a:t>20:16</a:t>
                      </a:r>
                      <a:endParaRPr lang="en-GB" sz="1400" dirty="0"/>
                    </a:p>
                  </a:txBody>
                  <a:tcPr anchor="ctr"/>
                </a:tc>
                <a:tc>
                  <a:txBody>
                    <a:bodyPr/>
                    <a:lstStyle/>
                    <a:p>
                      <a:endParaRPr lang="en-GB" sz="1400" dirty="0"/>
                    </a:p>
                  </a:txBody>
                  <a:tcPr anchor="ctr"/>
                </a:tc>
                <a:tc>
                  <a:txBody>
                    <a:bodyPr/>
                    <a:lstStyle/>
                    <a:p>
                      <a:r>
                        <a:rPr lang="en-GB" sz="1400" dirty="0" smtClean="0"/>
                        <a:t>2</a:t>
                      </a:r>
                      <a:r>
                        <a:rPr lang="en-GB" sz="1400" baseline="0" dirty="0" smtClean="0"/>
                        <a:t> h 54 min</a:t>
                      </a:r>
                      <a:endParaRPr lang="en-GB" sz="1400" dirty="0"/>
                    </a:p>
                  </a:txBody>
                  <a:tcPr anchor="ctr"/>
                </a:tc>
              </a:tr>
              <a:tr h="298008">
                <a:tc>
                  <a:txBody>
                    <a:bodyPr/>
                    <a:lstStyle/>
                    <a:p>
                      <a:r>
                        <a:rPr lang="en-GB" sz="1400" dirty="0" smtClean="0"/>
                        <a:t>07:32</a:t>
                      </a:r>
                      <a:endParaRPr lang="en-GB" sz="1400" dirty="0"/>
                    </a:p>
                  </a:txBody>
                  <a:tcPr anchor="ctr"/>
                </a:tc>
                <a:tc>
                  <a:txBody>
                    <a:bodyPr/>
                    <a:lstStyle/>
                    <a:p>
                      <a:endParaRPr lang="en-GB" sz="1400" dirty="0"/>
                    </a:p>
                  </a:txBody>
                  <a:tcPr anchor="ctr"/>
                </a:tc>
                <a:tc>
                  <a:txBody>
                    <a:bodyPr/>
                    <a:lstStyle/>
                    <a:p>
                      <a:r>
                        <a:rPr lang="en-GB" sz="1400" dirty="0" smtClean="0"/>
                        <a:t>5 h 39 min</a:t>
                      </a:r>
                      <a:endParaRPr lang="en-GB" sz="1400" dirty="0"/>
                    </a:p>
                  </a:txBody>
                  <a:tcPr anchor="ctr"/>
                </a:tc>
              </a:tr>
              <a:tr h="298008">
                <a:tc>
                  <a:txBody>
                    <a:bodyPr/>
                    <a:lstStyle/>
                    <a:p>
                      <a:endParaRPr lang="en-GB" sz="1400" dirty="0"/>
                    </a:p>
                  </a:txBody>
                  <a:tcPr anchor="ctr"/>
                </a:tc>
                <a:tc>
                  <a:txBody>
                    <a:bodyPr/>
                    <a:lstStyle/>
                    <a:p>
                      <a:r>
                        <a:rPr lang="en-GB" sz="1400" dirty="0" smtClean="0"/>
                        <a:t>17:28</a:t>
                      </a:r>
                      <a:endParaRPr lang="en-GB" sz="1400" dirty="0"/>
                    </a:p>
                  </a:txBody>
                  <a:tcPr anchor="ctr"/>
                </a:tc>
                <a:tc>
                  <a:txBody>
                    <a:bodyPr/>
                    <a:lstStyle/>
                    <a:p>
                      <a:r>
                        <a:rPr lang="en-GB" sz="1400" dirty="0" smtClean="0"/>
                        <a:t>3</a:t>
                      </a:r>
                      <a:r>
                        <a:rPr lang="en-GB" sz="1400" baseline="0" dirty="0" smtClean="0"/>
                        <a:t> h 15 min</a:t>
                      </a:r>
                      <a:endParaRPr lang="en-GB" sz="1400" dirty="0"/>
                    </a:p>
                  </a:txBody>
                  <a:tcPr anchor="ctr"/>
                </a:tc>
              </a:tr>
              <a:tr h="298008">
                <a:tc>
                  <a:txBody>
                    <a:bodyPr/>
                    <a:lstStyle/>
                    <a:p>
                      <a:endParaRPr lang="en-GB" sz="1400" dirty="0"/>
                    </a:p>
                  </a:txBody>
                  <a:tcPr anchor="ctr"/>
                </a:tc>
                <a:tc>
                  <a:txBody>
                    <a:bodyPr/>
                    <a:lstStyle/>
                    <a:p>
                      <a:r>
                        <a:rPr lang="en-GB" sz="1400" dirty="0" smtClean="0"/>
                        <a:t>10:16</a:t>
                      </a:r>
                      <a:endParaRPr lang="en-GB" sz="1400" dirty="0"/>
                    </a:p>
                  </a:txBody>
                  <a:tcPr anchor="ctr"/>
                </a:tc>
                <a:tc>
                  <a:txBody>
                    <a:bodyPr/>
                    <a:lstStyle/>
                    <a:p>
                      <a:r>
                        <a:rPr lang="en-GB" sz="1400" dirty="0" smtClean="0"/>
                        <a:t>3 h 8 min</a:t>
                      </a:r>
                      <a:endParaRPr lang="en-GB" sz="1400" dirty="0"/>
                    </a:p>
                  </a:txBody>
                  <a:tcPr anchor="ctr"/>
                </a:tc>
              </a:tr>
            </a:tbl>
          </a:graphicData>
        </a:graphic>
      </p:graphicFrame>
      <p:sp>
        <p:nvSpPr>
          <p:cNvPr id="6" name="TextBox 5"/>
          <p:cNvSpPr txBox="1"/>
          <p:nvPr/>
        </p:nvSpPr>
        <p:spPr>
          <a:xfrm>
            <a:off x="6232358" y="2586789"/>
            <a:ext cx="2707105" cy="3539430"/>
          </a:xfrm>
          <a:prstGeom prst="rect">
            <a:avLst/>
          </a:prstGeom>
          <a:noFill/>
        </p:spPr>
        <p:txBody>
          <a:bodyPr wrap="square" rtlCol="0">
            <a:spAutoFit/>
          </a:bodyPr>
          <a:lstStyle/>
          <a:p>
            <a:pPr marL="342900" indent="-342900">
              <a:buAutoNum type="arabicPeriod"/>
            </a:pPr>
            <a:r>
              <a:rPr lang="en-GB" sz="1400" dirty="0" smtClean="0"/>
              <a:t>A commercial break had three adverts:</a:t>
            </a:r>
            <a:endParaRPr lang="en-GB" dirty="0" smtClean="0"/>
          </a:p>
          <a:p>
            <a:pPr marL="342900" indent="-342900">
              <a:buFont typeface="Arial" panose="020B0604020202020204" pitchFamily="34" charset="0"/>
              <a:buChar char="•"/>
            </a:pPr>
            <a:r>
              <a:rPr lang="en-GB" sz="1400" dirty="0" smtClean="0"/>
              <a:t>Advert 1 lasted 1 min 34 secs</a:t>
            </a:r>
          </a:p>
          <a:p>
            <a:pPr marL="342900" indent="-342900">
              <a:buFont typeface="Arial" panose="020B0604020202020204" pitchFamily="34" charset="0"/>
              <a:buChar char="•"/>
            </a:pPr>
            <a:r>
              <a:rPr lang="en-GB" sz="1400" dirty="0" smtClean="0"/>
              <a:t>Advert 2 lasted 49 secs</a:t>
            </a:r>
          </a:p>
          <a:p>
            <a:pPr marL="342900" indent="-342900">
              <a:buFont typeface="Arial" panose="020B0604020202020204" pitchFamily="34" charset="0"/>
              <a:buChar char="•"/>
            </a:pPr>
            <a:r>
              <a:rPr lang="en-GB" sz="1400" dirty="0" smtClean="0"/>
              <a:t>Advert 3 lasted 52 secs</a:t>
            </a:r>
          </a:p>
          <a:p>
            <a:r>
              <a:rPr lang="en-GB" sz="1400" dirty="0" smtClean="0"/>
              <a:t>What was the total length of the commercial break?</a:t>
            </a:r>
          </a:p>
          <a:p>
            <a:endParaRPr lang="en-GB" sz="1400" dirty="0"/>
          </a:p>
          <a:p>
            <a:endParaRPr lang="en-GB" sz="1400" dirty="0" smtClean="0"/>
          </a:p>
          <a:p>
            <a:r>
              <a:rPr lang="en-GB" sz="1400" dirty="0" smtClean="0"/>
              <a:t>2. It takes 3 minutes to boil an egg. How many seconds is this?</a:t>
            </a:r>
          </a:p>
          <a:p>
            <a:endParaRPr lang="en-GB" sz="1400" dirty="0"/>
          </a:p>
          <a:p>
            <a:endParaRPr lang="en-GB" sz="1400" dirty="0" smtClean="0"/>
          </a:p>
          <a:p>
            <a:r>
              <a:rPr lang="en-GB" sz="1400" dirty="0" smtClean="0"/>
              <a:t>3. A bus journey takes three-quarters of an hour. How many minutes is this?</a:t>
            </a:r>
          </a:p>
        </p:txBody>
      </p:sp>
      <p:pic>
        <p:nvPicPr>
          <p:cNvPr id="16" name="Picture 15"/>
          <p:cNvPicPr>
            <a:picLocks noChangeAspect="1"/>
          </p:cNvPicPr>
          <p:nvPr/>
        </p:nvPicPr>
        <p:blipFill rotWithShape="1">
          <a:blip r:embed="rId2" cstate="print"/>
          <a:srcRect l="13417" t="21111" r="40167" b="19185"/>
          <a:stretch/>
        </p:blipFill>
        <p:spPr>
          <a:xfrm>
            <a:off x="6633410" y="502899"/>
            <a:ext cx="1905000" cy="1378303"/>
          </a:xfrm>
          <a:prstGeom prst="rect">
            <a:avLst/>
          </a:prstGeom>
        </p:spPr>
      </p:pic>
      <p:sp>
        <p:nvSpPr>
          <p:cNvPr id="17" name="TextBox 16"/>
          <p:cNvSpPr txBox="1"/>
          <p:nvPr/>
        </p:nvSpPr>
        <p:spPr>
          <a:xfrm>
            <a:off x="108826" y="544793"/>
            <a:ext cx="1215149" cy="1200329"/>
          </a:xfrm>
          <a:prstGeom prst="rect">
            <a:avLst/>
          </a:prstGeom>
          <a:noFill/>
        </p:spPr>
        <p:txBody>
          <a:bodyPr wrap="square" rtlCol="0">
            <a:spAutoFit/>
          </a:bodyPr>
          <a:lstStyle/>
          <a:p>
            <a:r>
              <a:rPr lang="en-GB" dirty="0" smtClean="0"/>
              <a:t>Hour</a:t>
            </a:r>
          </a:p>
          <a:p>
            <a:r>
              <a:rPr lang="en-GB" dirty="0" smtClean="0"/>
              <a:t>Minute</a:t>
            </a:r>
          </a:p>
          <a:p>
            <a:r>
              <a:rPr lang="en-GB" dirty="0" smtClean="0"/>
              <a:t>Second</a:t>
            </a:r>
          </a:p>
          <a:p>
            <a:r>
              <a:rPr lang="en-GB" dirty="0" smtClean="0"/>
              <a:t>Time</a:t>
            </a:r>
          </a:p>
        </p:txBody>
      </p:sp>
      <p:sp>
        <p:nvSpPr>
          <p:cNvPr id="18" name="TextBox 17"/>
          <p:cNvSpPr txBox="1"/>
          <p:nvPr/>
        </p:nvSpPr>
        <p:spPr>
          <a:xfrm>
            <a:off x="3132301" y="495302"/>
            <a:ext cx="2855759" cy="1169551"/>
          </a:xfrm>
          <a:prstGeom prst="rect">
            <a:avLst/>
          </a:prstGeom>
          <a:noFill/>
        </p:spPr>
        <p:txBody>
          <a:bodyPr wrap="square" rtlCol="0">
            <a:spAutoFit/>
          </a:bodyPr>
          <a:lstStyle/>
          <a:p>
            <a:r>
              <a:rPr lang="en-GB" sz="1400" dirty="0" smtClean="0"/>
              <a:t>Find an interesting fact about how long it takes to do an activity, e.g. how long it takes to get to the moon, how long it takes to learn to swim, etc.</a:t>
            </a:r>
          </a:p>
        </p:txBody>
      </p:sp>
    </p:spTree>
    <p:extLst>
      <p:ext uri="{BB962C8B-B14F-4D97-AF65-F5344CB8AC3E}">
        <p14:creationId xmlns:p14="http://schemas.microsoft.com/office/powerpoint/2010/main" xmlns="" val="358891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164</Words>
  <Application>Microsoft Office PowerPoint</Application>
  <PresentationFormat>On-screen Show (4:3)</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Brookes</dc:creator>
  <cp:lastModifiedBy>Joanne Morgan</cp:lastModifiedBy>
  <cp:revision>4</cp:revision>
  <dcterms:created xsi:type="dcterms:W3CDTF">2015-09-06T14:41:59Z</dcterms:created>
  <dcterms:modified xsi:type="dcterms:W3CDTF">2015-09-20T07:56:10Z</dcterms:modified>
</cp:coreProperties>
</file>