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2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2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2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2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2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2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2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2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2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1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13" Type="http://schemas.openxmlformats.org/officeDocument/2006/relationships/image" Target="../media/image13.emf"/><Relationship Id="rId18" Type="http://schemas.openxmlformats.org/officeDocument/2006/relationships/image" Target="../media/image18.emf"/><Relationship Id="rId3" Type="http://schemas.openxmlformats.org/officeDocument/2006/relationships/image" Target="../media/image3.emf"/><Relationship Id="rId7" Type="http://schemas.openxmlformats.org/officeDocument/2006/relationships/image" Target="../media/image7.emf"/><Relationship Id="rId12" Type="http://schemas.openxmlformats.org/officeDocument/2006/relationships/image" Target="../media/image12.emf"/><Relationship Id="rId17" Type="http://schemas.openxmlformats.org/officeDocument/2006/relationships/image" Target="../media/image17.emf"/><Relationship Id="rId2" Type="http://schemas.openxmlformats.org/officeDocument/2006/relationships/image" Target="../media/image2.emf"/><Relationship Id="rId16" Type="http://schemas.openxmlformats.org/officeDocument/2006/relationships/image" Target="../media/image16.emf"/><Relationship Id="rId1" Type="http://schemas.openxmlformats.org/officeDocument/2006/relationships/image" Target="../media/image1.emf"/><Relationship Id="rId6" Type="http://schemas.openxmlformats.org/officeDocument/2006/relationships/image" Target="../media/image6.emf"/><Relationship Id="rId11" Type="http://schemas.openxmlformats.org/officeDocument/2006/relationships/image" Target="../media/image11.emf"/><Relationship Id="rId5" Type="http://schemas.openxmlformats.org/officeDocument/2006/relationships/image" Target="../media/image5.emf"/><Relationship Id="rId15" Type="http://schemas.openxmlformats.org/officeDocument/2006/relationships/image" Target="../media/image15.emf"/><Relationship Id="rId10" Type="http://schemas.openxmlformats.org/officeDocument/2006/relationships/image" Target="../media/image10.emf"/><Relationship Id="rId19" Type="http://schemas.openxmlformats.org/officeDocument/2006/relationships/image" Target="../media/image19.emf"/><Relationship Id="rId4" Type="http://schemas.openxmlformats.org/officeDocument/2006/relationships/image" Target="../media/image4.emf"/><Relationship Id="rId9" Type="http://schemas.openxmlformats.org/officeDocument/2006/relationships/image" Target="../media/image9.emf"/><Relationship Id="rId14" Type="http://schemas.openxmlformats.org/officeDocument/2006/relationships/image" Target="../media/image1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03D1C4-0C04-40E9-9C1B-683F857F675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1C105B-CB4B-40AF-8DC8-965C9807EAB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5E08B7-EFED-4B79-BA99-F570D359269C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76F2CE-8EAF-4D52-9C0C-92A1F2013E6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C45719-C665-4967-A6FB-B2D27434679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061A01-B0E4-48F6-A3FB-09925D8C5AA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D3FAFB-31C7-431D-A688-DBA7D4C6C6D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ECE180-250A-4B8C-B3C1-8FA6EE8654F5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22D092-EF85-4F52-801C-B7537601DDE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5DA416-0CAC-406E-8F38-E2F6F4CDBCEC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EAAD21-EF7E-465B-AD98-7C1C0ACEF52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FC54C05-19A9-4231-9762-E7B0772EA620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Arial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Arial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Arial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oleObject" Target="../embeddings/oleObject9.bin"/><Relationship Id="rId18" Type="http://schemas.openxmlformats.org/officeDocument/2006/relationships/oleObject" Target="../embeddings/oleObject14.bin"/><Relationship Id="rId3" Type="http://schemas.openxmlformats.org/officeDocument/2006/relationships/hyperlink" Target="http://www.jerichotechnology.com/marketing/the-5-cogs-in-the-online-machine-available-lucky-rich-smart-and-visionary/" TargetMode="External"/><Relationship Id="rId21" Type="http://schemas.openxmlformats.org/officeDocument/2006/relationships/oleObject" Target="../embeddings/oleObject17.bin"/><Relationship Id="rId7" Type="http://schemas.openxmlformats.org/officeDocument/2006/relationships/oleObject" Target="../embeddings/oleObject3.bin"/><Relationship Id="rId12" Type="http://schemas.openxmlformats.org/officeDocument/2006/relationships/oleObject" Target="../embeddings/oleObject8.bin"/><Relationship Id="rId17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2.bin"/><Relationship Id="rId20" Type="http://schemas.openxmlformats.org/officeDocument/2006/relationships/oleObject" Target="../embeddings/oleObject16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oleObject" Target="../embeddings/oleObject7.bin"/><Relationship Id="rId5" Type="http://schemas.openxmlformats.org/officeDocument/2006/relationships/oleObject" Target="../embeddings/oleObject1.bin"/><Relationship Id="rId15" Type="http://schemas.openxmlformats.org/officeDocument/2006/relationships/oleObject" Target="../embeddings/oleObject11.bin"/><Relationship Id="rId23" Type="http://schemas.openxmlformats.org/officeDocument/2006/relationships/oleObject" Target="../embeddings/oleObject19.bin"/><Relationship Id="rId10" Type="http://schemas.openxmlformats.org/officeDocument/2006/relationships/oleObject" Target="../embeddings/oleObject6.bin"/><Relationship Id="rId19" Type="http://schemas.openxmlformats.org/officeDocument/2006/relationships/oleObject" Target="../embeddings/oleObject15.bin"/><Relationship Id="rId4" Type="http://schemas.openxmlformats.org/officeDocument/2006/relationships/image" Target="../media/image20.jpeg"/><Relationship Id="rId9" Type="http://schemas.openxmlformats.org/officeDocument/2006/relationships/oleObject" Target="../embeddings/oleObject5.bin"/><Relationship Id="rId14" Type="http://schemas.openxmlformats.org/officeDocument/2006/relationships/oleObject" Target="../embeddings/oleObject10.bin"/><Relationship Id="rId22" Type="http://schemas.openxmlformats.org/officeDocument/2006/relationships/oleObject" Target="../embeddings/oleObject1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4"/>
          <p:cNvSpPr>
            <a:spLocks noChangeArrowheads="1"/>
          </p:cNvSpPr>
          <p:nvPr/>
        </p:nvSpPr>
        <p:spPr bwMode="auto">
          <a:xfrm>
            <a:off x="142875" y="71438"/>
            <a:ext cx="2844800" cy="177323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4" name="Rectangle 7"/>
          <p:cNvSpPr>
            <a:spLocks noChangeArrowheads="1"/>
          </p:cNvSpPr>
          <p:nvPr/>
        </p:nvSpPr>
        <p:spPr bwMode="auto">
          <a:xfrm>
            <a:off x="71438" y="1989138"/>
            <a:ext cx="5940425" cy="479742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5" name="Rectangle 8"/>
          <p:cNvSpPr>
            <a:spLocks noChangeArrowheads="1"/>
          </p:cNvSpPr>
          <p:nvPr/>
        </p:nvSpPr>
        <p:spPr bwMode="auto">
          <a:xfrm>
            <a:off x="6156325" y="1989138"/>
            <a:ext cx="2879725" cy="475138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6" name="WordArt 9"/>
          <p:cNvSpPr>
            <a:spLocks noChangeArrowheads="1" noChangeShapeType="1" noTextEdit="1"/>
          </p:cNvSpPr>
          <p:nvPr/>
        </p:nvSpPr>
        <p:spPr bwMode="auto">
          <a:xfrm>
            <a:off x="971550" y="115888"/>
            <a:ext cx="1223963" cy="2873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Comic Sans MS"/>
              </a:rPr>
              <a:t>Literacy</a:t>
            </a:r>
          </a:p>
        </p:txBody>
      </p:sp>
      <p:sp>
        <p:nvSpPr>
          <p:cNvPr id="13317" name="WordArt 12"/>
          <p:cNvSpPr>
            <a:spLocks noChangeArrowheads="1" noChangeShapeType="1" noTextEdit="1"/>
          </p:cNvSpPr>
          <p:nvPr/>
        </p:nvSpPr>
        <p:spPr bwMode="auto">
          <a:xfrm>
            <a:off x="1476375" y="2060575"/>
            <a:ext cx="3167063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Comic Sans MS"/>
              </a:rPr>
              <a:t>Skill Practice</a:t>
            </a:r>
          </a:p>
        </p:txBody>
      </p:sp>
      <p:sp>
        <p:nvSpPr>
          <p:cNvPr id="13318" name="WordArt 13"/>
          <p:cNvSpPr>
            <a:spLocks noChangeArrowheads="1" noChangeShapeType="1" noTextEdit="1"/>
          </p:cNvSpPr>
          <p:nvPr/>
        </p:nvSpPr>
        <p:spPr bwMode="auto">
          <a:xfrm>
            <a:off x="6877050" y="2060575"/>
            <a:ext cx="1512888" cy="3603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Comic Sans MS"/>
              </a:rPr>
              <a:t>Stretch!</a:t>
            </a:r>
          </a:p>
        </p:txBody>
      </p:sp>
      <p:sp>
        <p:nvSpPr>
          <p:cNvPr id="13319" name="Rectangle 28"/>
          <p:cNvSpPr>
            <a:spLocks noChangeArrowheads="1"/>
          </p:cNvSpPr>
          <p:nvPr/>
        </p:nvSpPr>
        <p:spPr bwMode="auto">
          <a:xfrm>
            <a:off x="3132138" y="71438"/>
            <a:ext cx="2879725" cy="177323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0" name="WordArt 29"/>
          <p:cNvSpPr>
            <a:spLocks noChangeArrowheads="1" noChangeShapeType="1" noTextEdit="1"/>
          </p:cNvSpPr>
          <p:nvPr/>
        </p:nvSpPr>
        <p:spPr bwMode="auto">
          <a:xfrm>
            <a:off x="3924300" y="115888"/>
            <a:ext cx="1222375" cy="2174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Comic Sans MS"/>
              </a:rPr>
              <a:t>Research</a:t>
            </a:r>
          </a:p>
        </p:txBody>
      </p:sp>
      <p:sp>
        <p:nvSpPr>
          <p:cNvPr id="13321" name="Rectangle 30"/>
          <p:cNvSpPr>
            <a:spLocks noChangeArrowheads="1"/>
          </p:cNvSpPr>
          <p:nvPr/>
        </p:nvSpPr>
        <p:spPr bwMode="auto">
          <a:xfrm>
            <a:off x="6156325" y="71438"/>
            <a:ext cx="2879725" cy="177323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WordArt 31"/>
          <p:cNvSpPr>
            <a:spLocks noChangeArrowheads="1" noChangeShapeType="1" noTextEdit="1"/>
          </p:cNvSpPr>
          <p:nvPr/>
        </p:nvSpPr>
        <p:spPr bwMode="auto">
          <a:xfrm>
            <a:off x="6948488" y="115888"/>
            <a:ext cx="1223962" cy="2889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Comic Sans MS"/>
              </a:rPr>
              <a:t>Memory</a:t>
            </a:r>
          </a:p>
        </p:txBody>
      </p:sp>
      <p:pic>
        <p:nvPicPr>
          <p:cNvPr id="13323" name="Picture 33" descr="cogs-300x265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35600" y="1412875"/>
            <a:ext cx="1357313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142875" y="2636838"/>
            <a:ext cx="5437188" cy="310832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buFontTx/>
              <a:buAutoNum type="arabicPeriod"/>
              <a:defRPr/>
            </a:pPr>
            <a:r>
              <a:rPr lang="en-GB" sz="1400" dirty="0" smtClean="0">
                <a:latin typeface="Comic Sans MS" charset="0"/>
              </a:rPr>
              <a:t>Simplify:-</a:t>
            </a:r>
          </a:p>
          <a:p>
            <a:pPr marL="0" indent="0" eaLnBrk="1" hangingPunct="1">
              <a:defRPr/>
            </a:pPr>
            <a:r>
              <a:rPr lang="en-GB" sz="1400" dirty="0" smtClean="0">
                <a:latin typeface="Comic Sans MS" charset="0"/>
              </a:rPr>
              <a:t>a)		c)		e)</a:t>
            </a:r>
          </a:p>
          <a:p>
            <a:pPr marL="0" indent="0" eaLnBrk="1" hangingPunct="1">
              <a:defRPr/>
            </a:pPr>
            <a:endParaRPr lang="en-GB" sz="1400" dirty="0" smtClean="0">
              <a:latin typeface="Comic Sans MS" charset="0"/>
            </a:endParaRPr>
          </a:p>
          <a:p>
            <a:pPr marL="0" indent="0" eaLnBrk="1" hangingPunct="1">
              <a:defRPr/>
            </a:pPr>
            <a:r>
              <a:rPr lang="en-GB" sz="1400" dirty="0" smtClean="0">
                <a:latin typeface="Comic Sans MS" charset="0"/>
              </a:rPr>
              <a:t>b)		d)		f)</a:t>
            </a:r>
          </a:p>
          <a:p>
            <a:pPr eaLnBrk="1" hangingPunct="1">
              <a:buFontTx/>
              <a:buAutoNum type="alphaLcParenR" startAt="2"/>
              <a:defRPr/>
            </a:pPr>
            <a:endParaRPr lang="en-GB" sz="1400" dirty="0" smtClean="0">
              <a:latin typeface="Comic Sans MS" charset="0"/>
            </a:endParaRPr>
          </a:p>
          <a:p>
            <a:pPr marL="0" indent="0" eaLnBrk="1" hangingPunct="1">
              <a:defRPr/>
            </a:pPr>
            <a:r>
              <a:rPr lang="en-GB" sz="1400" dirty="0" smtClean="0">
                <a:latin typeface="Comic Sans MS" charset="0"/>
              </a:rPr>
              <a:t>2. Write in its simplest form:-</a:t>
            </a:r>
          </a:p>
          <a:p>
            <a:pPr marL="0" indent="0" eaLnBrk="1" hangingPunct="1">
              <a:defRPr/>
            </a:pPr>
            <a:r>
              <a:rPr lang="en-GB" sz="1400" dirty="0" smtClean="0">
                <a:latin typeface="Comic Sans MS" charset="0"/>
              </a:rPr>
              <a:t>a)		c)		e)</a:t>
            </a:r>
          </a:p>
          <a:p>
            <a:pPr marL="0" indent="0" eaLnBrk="1" hangingPunct="1">
              <a:defRPr/>
            </a:pPr>
            <a:endParaRPr lang="en-GB" sz="1400" dirty="0" smtClean="0">
              <a:latin typeface="Comic Sans MS" charset="0"/>
            </a:endParaRPr>
          </a:p>
          <a:p>
            <a:pPr marL="0" indent="0" eaLnBrk="1" hangingPunct="1">
              <a:defRPr/>
            </a:pPr>
            <a:endParaRPr lang="en-GB" sz="1400" dirty="0" smtClean="0">
              <a:latin typeface="Comic Sans MS" charset="0"/>
            </a:endParaRPr>
          </a:p>
          <a:p>
            <a:pPr marL="0" indent="0" eaLnBrk="1" hangingPunct="1">
              <a:defRPr/>
            </a:pPr>
            <a:r>
              <a:rPr lang="en-GB" sz="1400" dirty="0" smtClean="0">
                <a:latin typeface="Comic Sans MS" charset="0"/>
              </a:rPr>
              <a:t>b)		d) 		f)</a:t>
            </a:r>
          </a:p>
          <a:p>
            <a:pPr eaLnBrk="1" hangingPunct="1">
              <a:buFontTx/>
              <a:buAutoNum type="alphaLcParenR" startAt="2"/>
              <a:defRPr/>
            </a:pPr>
            <a:endParaRPr lang="en-GB" sz="1400" dirty="0" smtClean="0">
              <a:latin typeface="Comic Sans MS" charset="0"/>
            </a:endParaRPr>
          </a:p>
          <a:p>
            <a:pPr marL="0" indent="0" eaLnBrk="1" hangingPunct="1">
              <a:defRPr/>
            </a:pPr>
            <a:r>
              <a:rPr lang="en-GB" sz="1400" dirty="0" smtClean="0">
                <a:latin typeface="Comic Sans MS" charset="0"/>
              </a:rPr>
              <a:t>3. Rationalise the Denominator</a:t>
            </a:r>
          </a:p>
          <a:p>
            <a:pPr marL="0" indent="0" eaLnBrk="1" hangingPunct="1">
              <a:defRPr/>
            </a:pPr>
            <a:r>
              <a:rPr lang="en-GB" sz="1400" dirty="0" smtClean="0">
                <a:latin typeface="Comic Sans MS" charset="0"/>
              </a:rPr>
              <a:t>a)		b)		c)</a:t>
            </a:r>
          </a:p>
          <a:p>
            <a:pPr marL="0" indent="0" eaLnBrk="1" hangingPunct="1">
              <a:defRPr/>
            </a:pPr>
            <a:endParaRPr lang="en-GB" sz="1400" dirty="0" smtClean="0">
              <a:latin typeface="Comic Sans MS" charset="0"/>
            </a:endParaRPr>
          </a:p>
        </p:txBody>
      </p:sp>
      <p:sp>
        <p:nvSpPr>
          <p:cNvPr id="13325" name="TextBox 2"/>
          <p:cNvSpPr txBox="1">
            <a:spLocks noChangeArrowheads="1"/>
          </p:cNvSpPr>
          <p:nvPr/>
        </p:nvSpPr>
        <p:spPr bwMode="auto">
          <a:xfrm>
            <a:off x="323850" y="404813"/>
            <a:ext cx="25781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2000">
                <a:latin typeface="Comic Sans MS" pitchFamily="66" charset="0"/>
              </a:rPr>
              <a:t>Irrational</a:t>
            </a:r>
          </a:p>
          <a:p>
            <a:pPr algn="ctr"/>
            <a:r>
              <a:rPr lang="en-GB" sz="2000">
                <a:latin typeface="Comic Sans MS" pitchFamily="66" charset="0"/>
              </a:rPr>
              <a:t>Rational</a:t>
            </a:r>
          </a:p>
          <a:p>
            <a:pPr algn="ctr"/>
            <a:r>
              <a:rPr lang="en-GB" sz="2000">
                <a:latin typeface="Comic Sans MS" pitchFamily="66" charset="0"/>
              </a:rPr>
              <a:t>Denominator</a:t>
            </a:r>
          </a:p>
          <a:p>
            <a:pPr algn="ctr"/>
            <a:r>
              <a:rPr lang="en-GB" sz="2000">
                <a:latin typeface="Comic Sans MS" pitchFamily="66" charset="0"/>
              </a:rPr>
              <a:t>Factors</a:t>
            </a:r>
          </a:p>
        </p:txBody>
      </p:sp>
      <p:sp>
        <p:nvSpPr>
          <p:cNvPr id="13326" name="TextBox 3"/>
          <p:cNvSpPr txBox="1">
            <a:spLocks noChangeArrowheads="1"/>
          </p:cNvSpPr>
          <p:nvPr/>
        </p:nvSpPr>
        <p:spPr bwMode="auto">
          <a:xfrm>
            <a:off x="6515100" y="404813"/>
            <a:ext cx="230505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2000">
                <a:latin typeface="Comic Sans MS" pitchFamily="66" charset="0"/>
              </a:rPr>
              <a:t>Rationalise the denominator – no surds</a:t>
            </a:r>
          </a:p>
        </p:txBody>
      </p:sp>
      <p:sp>
        <p:nvSpPr>
          <p:cNvPr id="13327" name="TextBox 4"/>
          <p:cNvSpPr txBox="1">
            <a:spLocks noChangeArrowheads="1"/>
          </p:cNvSpPr>
          <p:nvPr/>
        </p:nvSpPr>
        <p:spPr bwMode="auto">
          <a:xfrm>
            <a:off x="3240088" y="481013"/>
            <a:ext cx="25908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2000">
                <a:latin typeface="Comic Sans MS" pitchFamily="66" charset="0"/>
              </a:rPr>
              <a:t>Why are irrational numbers called surds?</a:t>
            </a:r>
          </a:p>
        </p:txBody>
      </p:sp>
      <p:graphicFrame>
        <p:nvGraphicFramePr>
          <p:cNvPr id="13328" name="Object 3"/>
          <p:cNvGraphicFramePr>
            <a:graphicFrameLocks noChangeAspect="1"/>
          </p:cNvGraphicFramePr>
          <p:nvPr/>
        </p:nvGraphicFramePr>
        <p:xfrm>
          <a:off x="539750" y="2852738"/>
          <a:ext cx="582613" cy="396875"/>
        </p:xfrm>
        <a:graphic>
          <a:graphicData uri="http://schemas.openxmlformats.org/presentationml/2006/ole">
            <p:oleObj spid="_x0000_s13328" name="Equation" r:id="rId5" imgW="317500" imgH="215900" progId="Equation.3">
              <p:embed/>
            </p:oleObj>
          </a:graphicData>
        </a:graphic>
      </p:graphicFrame>
      <p:graphicFrame>
        <p:nvGraphicFramePr>
          <p:cNvPr id="13329" name="Object 18"/>
          <p:cNvGraphicFramePr>
            <a:graphicFrameLocks noChangeAspect="1"/>
          </p:cNvGraphicFramePr>
          <p:nvPr/>
        </p:nvGraphicFramePr>
        <p:xfrm>
          <a:off x="550863" y="3284538"/>
          <a:ext cx="560387" cy="396875"/>
        </p:xfrm>
        <a:graphic>
          <a:graphicData uri="http://schemas.openxmlformats.org/presentationml/2006/ole">
            <p:oleObj spid="_x0000_s13329" name="Equation" r:id="rId6" imgW="304800" imgH="215900" progId="Equation.3">
              <p:embed/>
            </p:oleObj>
          </a:graphicData>
        </a:graphic>
      </p:graphicFrame>
      <p:graphicFrame>
        <p:nvGraphicFramePr>
          <p:cNvPr id="13330" name="Object 19"/>
          <p:cNvGraphicFramePr>
            <a:graphicFrameLocks noChangeAspect="1"/>
          </p:cNvGraphicFramePr>
          <p:nvPr/>
        </p:nvGraphicFramePr>
        <p:xfrm>
          <a:off x="4070350" y="3213100"/>
          <a:ext cx="722313" cy="395288"/>
        </p:xfrm>
        <a:graphic>
          <a:graphicData uri="http://schemas.openxmlformats.org/presentationml/2006/ole">
            <p:oleObj spid="_x0000_s13330" name="Equation" r:id="rId7" imgW="393700" imgH="215900" progId="Equation.3">
              <p:embed/>
            </p:oleObj>
          </a:graphicData>
        </a:graphic>
      </p:graphicFrame>
      <p:graphicFrame>
        <p:nvGraphicFramePr>
          <p:cNvPr id="13331" name="Object 20"/>
          <p:cNvGraphicFramePr>
            <a:graphicFrameLocks noChangeAspect="1"/>
          </p:cNvGraphicFramePr>
          <p:nvPr/>
        </p:nvGraphicFramePr>
        <p:xfrm>
          <a:off x="2420938" y="3213100"/>
          <a:ext cx="420687" cy="395288"/>
        </p:xfrm>
        <a:graphic>
          <a:graphicData uri="http://schemas.openxmlformats.org/presentationml/2006/ole">
            <p:oleObj spid="_x0000_s13331" name="Equation" r:id="rId8" imgW="228600" imgH="215900" progId="Equation.3">
              <p:embed/>
            </p:oleObj>
          </a:graphicData>
        </a:graphic>
      </p:graphicFrame>
      <p:graphicFrame>
        <p:nvGraphicFramePr>
          <p:cNvPr id="13332" name="Object 21"/>
          <p:cNvGraphicFramePr>
            <a:graphicFrameLocks noChangeAspect="1"/>
          </p:cNvGraphicFramePr>
          <p:nvPr/>
        </p:nvGraphicFramePr>
        <p:xfrm>
          <a:off x="4140200" y="2781300"/>
          <a:ext cx="582613" cy="395288"/>
        </p:xfrm>
        <a:graphic>
          <a:graphicData uri="http://schemas.openxmlformats.org/presentationml/2006/ole">
            <p:oleObj spid="_x0000_s13332" name="Equation" r:id="rId9" imgW="317500" imgH="215900" progId="Equation.3">
              <p:embed/>
            </p:oleObj>
          </a:graphicData>
        </a:graphic>
      </p:graphicFrame>
      <p:graphicFrame>
        <p:nvGraphicFramePr>
          <p:cNvPr id="13333" name="Object 22"/>
          <p:cNvGraphicFramePr>
            <a:graphicFrameLocks noChangeAspect="1"/>
          </p:cNvGraphicFramePr>
          <p:nvPr/>
        </p:nvGraphicFramePr>
        <p:xfrm>
          <a:off x="2339975" y="2781300"/>
          <a:ext cx="582613" cy="395288"/>
        </p:xfrm>
        <a:graphic>
          <a:graphicData uri="http://schemas.openxmlformats.org/presentationml/2006/ole">
            <p:oleObj spid="_x0000_s13333" name="Equation" r:id="rId10" imgW="317500" imgH="215900" progId="Equation.3">
              <p:embed/>
            </p:oleObj>
          </a:graphicData>
        </a:graphic>
      </p:graphicFrame>
      <p:graphicFrame>
        <p:nvGraphicFramePr>
          <p:cNvPr id="13334" name="Object 23"/>
          <p:cNvGraphicFramePr>
            <a:graphicFrameLocks noChangeAspect="1"/>
          </p:cNvGraphicFramePr>
          <p:nvPr/>
        </p:nvGraphicFramePr>
        <p:xfrm>
          <a:off x="395288" y="4005263"/>
          <a:ext cx="1169987" cy="395287"/>
        </p:xfrm>
        <a:graphic>
          <a:graphicData uri="http://schemas.openxmlformats.org/presentationml/2006/ole">
            <p:oleObj spid="_x0000_s13334" name="Equation" r:id="rId11" imgW="635000" imgH="215900" progId="Equation.3">
              <p:embed/>
            </p:oleObj>
          </a:graphicData>
        </a:graphic>
      </p:graphicFrame>
      <p:graphicFrame>
        <p:nvGraphicFramePr>
          <p:cNvPr id="13335" name="Object 24"/>
          <p:cNvGraphicFramePr>
            <a:graphicFrameLocks noChangeAspect="1"/>
          </p:cNvGraphicFramePr>
          <p:nvPr/>
        </p:nvGraphicFramePr>
        <p:xfrm>
          <a:off x="4083050" y="4005263"/>
          <a:ext cx="1287463" cy="395287"/>
        </p:xfrm>
        <a:graphic>
          <a:graphicData uri="http://schemas.openxmlformats.org/presentationml/2006/ole">
            <p:oleObj spid="_x0000_s13335" name="Equation" r:id="rId12" imgW="698500" imgH="215900" progId="Equation.3">
              <p:embed/>
            </p:oleObj>
          </a:graphicData>
        </a:graphic>
      </p:graphicFrame>
      <p:graphicFrame>
        <p:nvGraphicFramePr>
          <p:cNvPr id="13336" name="Object 25"/>
          <p:cNvGraphicFramePr>
            <a:graphicFrameLocks noChangeAspect="1"/>
          </p:cNvGraphicFramePr>
          <p:nvPr/>
        </p:nvGraphicFramePr>
        <p:xfrm>
          <a:off x="2198688" y="4005263"/>
          <a:ext cx="1311275" cy="395287"/>
        </p:xfrm>
        <a:graphic>
          <a:graphicData uri="http://schemas.openxmlformats.org/presentationml/2006/ole">
            <p:oleObj spid="_x0000_s13336" name="Equation" r:id="rId13" imgW="711200" imgH="215900" progId="Equation.3">
              <p:embed/>
            </p:oleObj>
          </a:graphicData>
        </a:graphic>
      </p:graphicFrame>
      <p:graphicFrame>
        <p:nvGraphicFramePr>
          <p:cNvPr id="13337" name="Object 26"/>
          <p:cNvGraphicFramePr>
            <a:graphicFrameLocks noChangeAspect="1"/>
          </p:cNvGraphicFramePr>
          <p:nvPr/>
        </p:nvGraphicFramePr>
        <p:xfrm>
          <a:off x="4021138" y="4508500"/>
          <a:ext cx="1263650" cy="395288"/>
        </p:xfrm>
        <a:graphic>
          <a:graphicData uri="http://schemas.openxmlformats.org/presentationml/2006/ole">
            <p:oleObj spid="_x0000_s13337" name="Equation" r:id="rId14" imgW="685800" imgH="215900" progId="Equation.3">
              <p:embed/>
            </p:oleObj>
          </a:graphicData>
        </a:graphic>
      </p:graphicFrame>
      <p:graphicFrame>
        <p:nvGraphicFramePr>
          <p:cNvPr id="13338" name="Object 27"/>
          <p:cNvGraphicFramePr>
            <a:graphicFrameLocks noChangeAspect="1"/>
          </p:cNvGraphicFramePr>
          <p:nvPr/>
        </p:nvGraphicFramePr>
        <p:xfrm>
          <a:off x="2339975" y="4508500"/>
          <a:ext cx="1169988" cy="395288"/>
        </p:xfrm>
        <a:graphic>
          <a:graphicData uri="http://schemas.openxmlformats.org/presentationml/2006/ole">
            <p:oleObj spid="_x0000_s13338" name="Equation" r:id="rId15" imgW="635000" imgH="215900" progId="Equation.3">
              <p:embed/>
            </p:oleObj>
          </a:graphicData>
        </a:graphic>
      </p:graphicFrame>
      <p:graphicFrame>
        <p:nvGraphicFramePr>
          <p:cNvPr id="13339" name="Object 28"/>
          <p:cNvGraphicFramePr>
            <a:graphicFrameLocks noChangeAspect="1"/>
          </p:cNvGraphicFramePr>
          <p:nvPr/>
        </p:nvGraphicFramePr>
        <p:xfrm>
          <a:off x="411163" y="4508500"/>
          <a:ext cx="1285875" cy="395288"/>
        </p:xfrm>
        <a:graphic>
          <a:graphicData uri="http://schemas.openxmlformats.org/presentationml/2006/ole">
            <p:oleObj spid="_x0000_s13339" name="Equation" r:id="rId16" imgW="698500" imgH="215900" progId="Equation.3">
              <p:embed/>
            </p:oleObj>
          </a:graphicData>
        </a:graphic>
      </p:graphicFrame>
      <p:sp>
        <p:nvSpPr>
          <p:cNvPr id="13340" name="Rectangle 4"/>
          <p:cNvSpPr>
            <a:spLocks noChangeArrowheads="1"/>
          </p:cNvSpPr>
          <p:nvPr/>
        </p:nvSpPr>
        <p:spPr bwMode="auto">
          <a:xfrm>
            <a:off x="7194550" y="5200650"/>
            <a:ext cx="18415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3600" i="1">
                <a:latin typeface="Cambria Math" pitchFamily="18" charset="0"/>
              </a:rPr>
              <a:t> </a:t>
            </a:r>
            <a:endParaRPr lang="en-US"/>
          </a:p>
        </p:txBody>
      </p:sp>
      <p:graphicFrame>
        <p:nvGraphicFramePr>
          <p:cNvPr id="13341" name="Object 30"/>
          <p:cNvGraphicFramePr>
            <a:graphicFrameLocks noChangeAspect="1"/>
          </p:cNvGraphicFramePr>
          <p:nvPr/>
        </p:nvGraphicFramePr>
        <p:xfrm>
          <a:off x="539750" y="5229225"/>
          <a:ext cx="606425" cy="766763"/>
        </p:xfrm>
        <a:graphic>
          <a:graphicData uri="http://schemas.openxmlformats.org/presentationml/2006/ole">
            <p:oleObj spid="_x0000_s13341" name="Equation" r:id="rId17" imgW="330200" imgH="419100" progId="Equation.3">
              <p:embed/>
            </p:oleObj>
          </a:graphicData>
        </a:graphic>
      </p:graphicFrame>
      <p:graphicFrame>
        <p:nvGraphicFramePr>
          <p:cNvPr id="13342" name="Object 31"/>
          <p:cNvGraphicFramePr>
            <a:graphicFrameLocks noChangeAspect="1"/>
          </p:cNvGraphicFramePr>
          <p:nvPr/>
        </p:nvGraphicFramePr>
        <p:xfrm>
          <a:off x="4227513" y="5229225"/>
          <a:ext cx="863600" cy="766763"/>
        </p:xfrm>
        <a:graphic>
          <a:graphicData uri="http://schemas.openxmlformats.org/presentationml/2006/ole">
            <p:oleObj spid="_x0000_s13342" name="Equation" r:id="rId18" imgW="469900" imgH="419100" progId="Equation.3">
              <p:embed/>
            </p:oleObj>
          </a:graphicData>
        </a:graphic>
      </p:graphicFrame>
      <p:graphicFrame>
        <p:nvGraphicFramePr>
          <p:cNvPr id="13343" name="Object 32"/>
          <p:cNvGraphicFramePr>
            <a:graphicFrameLocks noChangeAspect="1"/>
          </p:cNvGraphicFramePr>
          <p:nvPr/>
        </p:nvGraphicFramePr>
        <p:xfrm>
          <a:off x="2473325" y="5229225"/>
          <a:ext cx="630238" cy="766763"/>
        </p:xfrm>
        <a:graphic>
          <a:graphicData uri="http://schemas.openxmlformats.org/presentationml/2006/ole">
            <p:oleObj spid="_x0000_s13343" name="Equation" r:id="rId19" imgW="342900" imgH="419100" progId="Equation.3">
              <p:embed/>
            </p:oleObj>
          </a:graphicData>
        </a:graphic>
      </p:graphicFrame>
      <p:sp>
        <p:nvSpPr>
          <p:cNvPr id="13344" name="TextBox 5"/>
          <p:cNvSpPr txBox="1">
            <a:spLocks noChangeArrowheads="1"/>
          </p:cNvSpPr>
          <p:nvPr/>
        </p:nvSpPr>
        <p:spPr bwMode="auto">
          <a:xfrm>
            <a:off x="6372225" y="2492375"/>
            <a:ext cx="2447925" cy="261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/>
              <a:t>A Sequence of numbers is:-</a:t>
            </a:r>
          </a:p>
          <a:p>
            <a:endParaRPr lang="en-US" sz="1600"/>
          </a:p>
          <a:p>
            <a:endParaRPr lang="en-US" sz="1600"/>
          </a:p>
          <a:p>
            <a:r>
              <a:rPr lang="en-US" sz="1600"/>
              <a:t>What are the next 3 terms?</a:t>
            </a:r>
          </a:p>
          <a:p>
            <a:endParaRPr lang="en-US" sz="1600"/>
          </a:p>
          <a:p>
            <a:endParaRPr lang="en-US" sz="1600"/>
          </a:p>
          <a:p>
            <a:r>
              <a:rPr lang="en-US" sz="1600"/>
              <a:t>Does this triangle have a right angle</a:t>
            </a:r>
          </a:p>
        </p:txBody>
      </p:sp>
      <p:graphicFrame>
        <p:nvGraphicFramePr>
          <p:cNvPr id="13345" name="Object 34"/>
          <p:cNvGraphicFramePr>
            <a:graphicFrameLocks noChangeAspect="1"/>
          </p:cNvGraphicFramePr>
          <p:nvPr/>
        </p:nvGraphicFramePr>
        <p:xfrm>
          <a:off x="6372225" y="3068638"/>
          <a:ext cx="2533650" cy="419100"/>
        </p:xfrm>
        <a:graphic>
          <a:graphicData uri="http://schemas.openxmlformats.org/presentationml/2006/ole">
            <p:oleObj spid="_x0000_s13345" name="Equation" r:id="rId20" imgW="1384300" imgH="228600" progId="Equation.3">
              <p:embed/>
            </p:oleObj>
          </a:graphicData>
        </a:graphic>
      </p:graphicFrame>
      <p:sp>
        <p:nvSpPr>
          <p:cNvPr id="7" name="Right Triangle 6"/>
          <p:cNvSpPr>
            <a:spLocks noChangeArrowheads="1"/>
          </p:cNvSpPr>
          <p:nvPr/>
        </p:nvSpPr>
        <p:spPr bwMode="auto">
          <a:xfrm>
            <a:off x="7164388" y="5445125"/>
            <a:ext cx="1584325" cy="792163"/>
          </a:xfrm>
          <a:prstGeom prst="rtTriangle">
            <a:avLst/>
          </a:prstGeom>
          <a:solidFill>
            <a:srgbClr val="D1D1F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graphicFrame>
        <p:nvGraphicFramePr>
          <p:cNvPr id="13347" name="Object 36"/>
          <p:cNvGraphicFramePr>
            <a:graphicFrameLocks noChangeAspect="1"/>
          </p:cNvGraphicFramePr>
          <p:nvPr/>
        </p:nvGraphicFramePr>
        <p:xfrm>
          <a:off x="7740650" y="5373688"/>
          <a:ext cx="903288" cy="371475"/>
        </p:xfrm>
        <a:graphic>
          <a:graphicData uri="http://schemas.openxmlformats.org/presentationml/2006/ole">
            <p:oleObj spid="_x0000_s13347" name="Equation" r:id="rId21" imgW="520700" imgH="215900" progId="Equation.3">
              <p:embed/>
            </p:oleObj>
          </a:graphicData>
        </a:graphic>
      </p:graphicFrame>
      <p:graphicFrame>
        <p:nvGraphicFramePr>
          <p:cNvPr id="13348" name="Object 37"/>
          <p:cNvGraphicFramePr>
            <a:graphicFrameLocks noChangeAspect="1"/>
          </p:cNvGraphicFramePr>
          <p:nvPr/>
        </p:nvGraphicFramePr>
        <p:xfrm>
          <a:off x="7380288" y="6237288"/>
          <a:ext cx="819150" cy="395287"/>
        </p:xfrm>
        <a:graphic>
          <a:graphicData uri="http://schemas.openxmlformats.org/presentationml/2006/ole">
            <p:oleObj spid="_x0000_s13348" name="Equation" r:id="rId22" imgW="444500" imgH="215900" progId="Equation.3">
              <p:embed/>
            </p:oleObj>
          </a:graphicData>
        </a:graphic>
      </p:graphicFrame>
      <p:graphicFrame>
        <p:nvGraphicFramePr>
          <p:cNvPr id="13349" name="Object 38"/>
          <p:cNvGraphicFramePr>
            <a:graphicFrameLocks noChangeAspect="1"/>
          </p:cNvGraphicFramePr>
          <p:nvPr/>
        </p:nvGraphicFramePr>
        <p:xfrm>
          <a:off x="6384925" y="5732463"/>
          <a:ext cx="682625" cy="288925"/>
        </p:xfrm>
        <a:graphic>
          <a:graphicData uri="http://schemas.openxmlformats.org/presentationml/2006/ole">
            <p:oleObj spid="_x0000_s13349" name="Equation" r:id="rId23" imgW="508000" imgH="2159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49</Words>
  <Application>Microsoft Office PowerPoint</Application>
  <PresentationFormat>On-screen Show (4:3)</PresentationFormat>
  <Paragraphs>32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ＭＳ Ｐゴシック</vt:lpstr>
      <vt:lpstr>Calibri</vt:lpstr>
      <vt:lpstr>Comic Sans MS</vt:lpstr>
      <vt:lpstr>Cambria Math</vt:lpstr>
      <vt:lpstr>Default Design</vt:lpstr>
      <vt:lpstr>Microsoft Equation</vt:lpstr>
      <vt:lpstr>Slide 1</vt:lpstr>
    </vt:vector>
  </TitlesOfParts>
  <Company>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FOS</dc:creator>
  <cp:lastModifiedBy>Joanne Morgan</cp:lastModifiedBy>
  <cp:revision>12</cp:revision>
  <dcterms:created xsi:type="dcterms:W3CDTF">2014-07-24T18:08:34Z</dcterms:created>
  <dcterms:modified xsi:type="dcterms:W3CDTF">2015-11-08T09:03:17Z</dcterms:modified>
</cp:coreProperties>
</file>