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04/03/2015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8033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04/03/2015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2865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04/03/2015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204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04/03/2015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9515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04/03/2015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6228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04/03/2015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43257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04/03/2015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59670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04/03/2015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4290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04/03/2015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6636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04/03/2015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3976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73B-487A-48FB-BA2A-14FB39AE6353}" type="datetimeFigureOut">
              <a:rPr lang="en-GB" smtClean="0"/>
              <a:pPr/>
              <a:t>04/03/2015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20909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4173B-487A-48FB-BA2A-14FB39AE6353}" type="datetimeFigureOut">
              <a:rPr lang="en-GB" smtClean="0"/>
              <a:pPr/>
              <a:t>04/03/2015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02E73-A76F-41DB-9F01-C9A4EDCB752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7902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7504" y="620688"/>
            <a:ext cx="2736304" cy="1656184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3203848" y="620688"/>
            <a:ext cx="2736304" cy="1656184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6228184" y="620688"/>
            <a:ext cx="2736304" cy="16561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0C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7504" y="2429272"/>
            <a:ext cx="5832648" cy="416808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6228184" y="2429272"/>
            <a:ext cx="2736304" cy="416808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87432" y="548680"/>
            <a:ext cx="177644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Literacy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9476" y="2348880"/>
            <a:ext cx="29887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Skills Practice</a:t>
            </a:r>
            <a:endParaRPr lang="en-US" sz="3200" b="1" cap="all" spc="0" dirty="0">
              <a:ln w="900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55529" y="2348880"/>
            <a:ext cx="168161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Stretch</a:t>
            </a:r>
            <a:endParaRPr lang="en-US" sz="3200" b="1" cap="all" spc="0" dirty="0">
              <a:ln w="9000" cmpd="sng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87882" y="539969"/>
            <a:ext cx="181690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Memory</a:t>
            </a:r>
            <a:endParaRPr lang="en-US" sz="3200" b="1" cap="all" spc="0" dirty="0">
              <a:ln w="9000" cmpd="sng">
                <a:solidFill>
                  <a:srgbClr val="002060"/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94424" y="551206"/>
            <a:ext cx="195515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Research</a:t>
            </a:r>
            <a:endParaRPr lang="en-US" sz="3200" b="1" cap="all" spc="0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28184" y="1124743"/>
            <a:ext cx="2736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GB" sz="1200" dirty="0" smtClean="0"/>
              <a:t>Numbers should be in </a:t>
            </a:r>
            <a:r>
              <a:rPr lang="en-GB" sz="1200" b="1" dirty="0" smtClean="0"/>
              <a:t>order</a:t>
            </a:r>
            <a:endParaRPr lang="en-GB" sz="1200" dirty="0"/>
          </a:p>
          <a:p>
            <a:pPr marL="228600" indent="-228600">
              <a:buFont typeface="+mj-lt"/>
              <a:buAutoNum type="arabicPeriod"/>
            </a:pPr>
            <a:r>
              <a:rPr lang="en-GB" sz="1200" dirty="0" smtClean="0"/>
              <a:t>A</a:t>
            </a:r>
            <a:r>
              <a:rPr lang="en-GB" sz="1200" b="1" dirty="0" smtClean="0"/>
              <a:t> key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b="1" dirty="0" smtClean="0"/>
              <a:t>Mode</a:t>
            </a:r>
            <a:r>
              <a:rPr lang="en-GB" sz="1200" dirty="0" smtClean="0"/>
              <a:t>: Most common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b="1" dirty="0" smtClean="0"/>
              <a:t>Median</a:t>
            </a:r>
            <a:r>
              <a:rPr lang="en-GB" sz="1200" dirty="0" smtClean="0"/>
              <a:t>: Middle value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b="1" dirty="0" smtClean="0"/>
              <a:t>Range</a:t>
            </a:r>
            <a:r>
              <a:rPr lang="en-GB" sz="1200" dirty="0" smtClean="0"/>
              <a:t>: Largest minus smallest</a:t>
            </a:r>
            <a:endParaRPr lang="en-GB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07504" y="1124743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How many mathematical words can you come up with from </a:t>
            </a:r>
            <a:r>
              <a:rPr lang="en-GB" sz="1200" b="1" dirty="0" smtClean="0"/>
              <a:t>stem and leaf diagram</a:t>
            </a:r>
            <a:r>
              <a:rPr lang="en-GB" sz="1200" dirty="0" smtClean="0"/>
              <a:t>?</a:t>
            </a:r>
          </a:p>
          <a:p>
            <a:r>
              <a:rPr lang="en-GB" sz="1200" dirty="0" smtClean="0"/>
              <a:t>0-5: Beginner, 6-10:  Apprentice, 11+: Pro</a:t>
            </a:r>
            <a:endParaRPr lang="en-GB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3203848" y="1207785"/>
            <a:ext cx="2736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Find out how Japan uses stem and leaf plots. Print off a picture.</a:t>
            </a:r>
          </a:p>
          <a:p>
            <a:endParaRPr lang="en-GB" sz="1200" dirty="0"/>
          </a:p>
          <a:p>
            <a:r>
              <a:rPr lang="en-GB" sz="1200" dirty="0" smtClean="0"/>
              <a:t>What are the pros and cons of using stem and leaf plots?</a:t>
            </a:r>
            <a:endParaRPr lang="en-GB" sz="1200" dirty="0"/>
          </a:p>
        </p:txBody>
      </p:sp>
      <p:sp>
        <p:nvSpPr>
          <p:cNvPr id="17" name="Rectangle 16"/>
          <p:cNvSpPr/>
          <p:nvPr/>
        </p:nvSpPr>
        <p:spPr>
          <a:xfrm>
            <a:off x="1822561" y="-54490"/>
            <a:ext cx="549887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Stem and leaf diagrams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446" t="49387" r="59953" b="29840"/>
          <a:stretch/>
        </p:blipFill>
        <p:spPr bwMode="auto">
          <a:xfrm>
            <a:off x="313075" y="3757973"/>
            <a:ext cx="1509486" cy="151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13075" y="2933655"/>
            <a:ext cx="27107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1. As of March 2015, these are the reigns in years of the last 20 British monarchs, rounded to the nearest year.</a:t>
            </a:r>
            <a:endParaRPr lang="en-GB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7890515" y="3887532"/>
            <a:ext cx="81531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Key</a:t>
            </a:r>
          </a:p>
          <a:p>
            <a:r>
              <a:rPr lang="en-GB" sz="1200" b="1" dirty="0" smtClean="0"/>
              <a:t>3|2 = 32 words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3075" y="5612642"/>
            <a:ext cx="27107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i. Complete a </a:t>
            </a:r>
            <a:r>
              <a:rPr lang="en-GB" sz="1100" b="1" dirty="0" smtClean="0"/>
              <a:t>key</a:t>
            </a:r>
            <a:r>
              <a:rPr lang="en-GB" sz="1100" dirty="0" smtClean="0"/>
              <a:t> for the stem and leaf plot.</a:t>
            </a:r>
          </a:p>
          <a:p>
            <a:endParaRPr lang="en-GB" sz="1100" dirty="0"/>
          </a:p>
          <a:p>
            <a:r>
              <a:rPr lang="en-GB" sz="1100" dirty="0" smtClean="0"/>
              <a:t>ii. Find the </a:t>
            </a:r>
            <a:r>
              <a:rPr lang="en-GB" sz="1100" b="1" dirty="0" smtClean="0"/>
              <a:t>mode, median &amp; range</a:t>
            </a:r>
            <a:r>
              <a:rPr lang="en-GB" sz="1100" dirty="0" smtClean="0"/>
              <a:t>.</a:t>
            </a:r>
            <a:endParaRPr lang="en-GB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8372487" y="1267592"/>
            <a:ext cx="5749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Key</a:t>
            </a:r>
          </a:p>
          <a:p>
            <a:r>
              <a:rPr lang="en-GB" sz="900" dirty="0" smtClean="0"/>
              <a:t>2|7 = 27</a:t>
            </a:r>
            <a:endParaRPr lang="en-GB" sz="900" dirty="0"/>
          </a:p>
        </p:txBody>
      </p:sp>
      <p:sp>
        <p:nvSpPr>
          <p:cNvPr id="24" name="TextBox 23"/>
          <p:cNvSpPr txBox="1"/>
          <p:nvPr/>
        </p:nvSpPr>
        <p:spPr>
          <a:xfrm>
            <a:off x="3067489" y="2942773"/>
            <a:ext cx="271075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2</a:t>
            </a:r>
            <a:r>
              <a:rPr lang="en-GB" sz="1100" dirty="0" smtClean="0"/>
              <a:t>. The data shows the number of points the New Zealand All blacks scored in their last 20 games:</a:t>
            </a:r>
          </a:p>
          <a:p>
            <a:endParaRPr lang="en-GB" sz="1100" dirty="0" smtClean="0"/>
          </a:p>
          <a:p>
            <a:pPr algn="ctr"/>
            <a:r>
              <a:rPr lang="en-GB" sz="1100" dirty="0" smtClean="0"/>
              <a:t>38, 41, 54, 26, 30, 24, 20, 28, 36, 12, 51, 28, 14, 34, 25, 29, 74, 24, 24, 34</a:t>
            </a:r>
          </a:p>
          <a:p>
            <a:pPr algn="ctr"/>
            <a:endParaRPr lang="en-GB" sz="1100" dirty="0"/>
          </a:p>
          <a:p>
            <a:pPr marL="285750" indent="-285750">
              <a:buAutoNum type="romanLcParenR"/>
            </a:pPr>
            <a:r>
              <a:rPr lang="en-GB" sz="1100" dirty="0" smtClean="0"/>
              <a:t>Draw a complete stem and leaf plot for the data.</a:t>
            </a:r>
          </a:p>
          <a:p>
            <a:pPr marL="285750" indent="-285750">
              <a:buAutoNum type="romanLcParenR"/>
            </a:pPr>
            <a:endParaRPr lang="en-GB" sz="1100" dirty="0"/>
          </a:p>
          <a:p>
            <a:pPr marL="285750" indent="-285750">
              <a:buAutoNum type="romanLcParenR"/>
            </a:pPr>
            <a:endParaRPr lang="en-GB" sz="1100" dirty="0" smtClean="0"/>
          </a:p>
          <a:p>
            <a:pPr marL="285750" indent="-285750">
              <a:buAutoNum type="romanLcParenR"/>
            </a:pPr>
            <a:endParaRPr lang="en-GB" sz="1100" dirty="0"/>
          </a:p>
          <a:p>
            <a:pPr marL="285750" indent="-285750">
              <a:buAutoNum type="romanLcParenR"/>
            </a:pPr>
            <a:endParaRPr lang="en-GB" sz="1100" dirty="0" smtClean="0"/>
          </a:p>
          <a:p>
            <a:pPr marL="285750" indent="-285750">
              <a:buAutoNum type="romanLcParenR"/>
            </a:pPr>
            <a:endParaRPr lang="en-GB" sz="1100" dirty="0"/>
          </a:p>
          <a:p>
            <a:pPr marL="285750" indent="-285750">
              <a:buAutoNum type="romanLcParenR"/>
            </a:pPr>
            <a:endParaRPr lang="en-GB" sz="1100" dirty="0" smtClean="0"/>
          </a:p>
          <a:p>
            <a:pPr marL="285750" indent="-285750">
              <a:buAutoNum type="romanLcParenR"/>
            </a:pPr>
            <a:endParaRPr lang="en-GB" sz="1100" dirty="0"/>
          </a:p>
          <a:p>
            <a:pPr marL="285750" indent="-285750">
              <a:buAutoNum type="romanLcParenR"/>
            </a:pPr>
            <a:endParaRPr lang="en-GB" sz="1100" dirty="0" smtClean="0"/>
          </a:p>
          <a:p>
            <a:pPr marL="285750" indent="-285750">
              <a:buAutoNum type="romanLcParenR"/>
            </a:pPr>
            <a:endParaRPr lang="en-GB" sz="1100" dirty="0"/>
          </a:p>
          <a:p>
            <a:pPr marL="285750" indent="-285750">
              <a:buAutoNum type="romanLcParenR"/>
            </a:pPr>
            <a:r>
              <a:rPr lang="en-GB" sz="1100" dirty="0" smtClean="0"/>
              <a:t>Find the </a:t>
            </a:r>
            <a:r>
              <a:rPr lang="en-GB" sz="1100" b="1" dirty="0" smtClean="0"/>
              <a:t>mode, median &amp; range.</a:t>
            </a:r>
            <a:endParaRPr lang="en-GB" sz="1100" dirty="0"/>
          </a:p>
          <a:p>
            <a:endParaRPr lang="en-GB" sz="1100" dirty="0"/>
          </a:p>
        </p:txBody>
      </p:sp>
      <p:cxnSp>
        <p:nvCxnSpPr>
          <p:cNvPr id="25" name="Straight Connector 24"/>
          <p:cNvCxnSpPr>
            <a:endCxn id="21" idx="3"/>
          </p:cNvCxnSpPr>
          <p:nvPr/>
        </p:nvCxnSpPr>
        <p:spPr>
          <a:xfrm>
            <a:off x="3023827" y="2933655"/>
            <a:ext cx="0" cy="297906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372200" y="2933655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Anil counted the number of letters in each of 30 sentences in a newspaper. Anil showed his results in a stem and leaf diagram.</a:t>
            </a:r>
            <a:endParaRPr lang="en-GB" sz="11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818" t="33520" r="57513" b="46253"/>
          <a:stretch/>
        </p:blipFill>
        <p:spPr bwMode="auto">
          <a:xfrm>
            <a:off x="6372200" y="3861048"/>
            <a:ext cx="1518315" cy="1479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7236296" y="4513311"/>
            <a:ext cx="160482" cy="211833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7236296" y="5013176"/>
            <a:ext cx="160482" cy="211833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6372200" y="5301208"/>
            <a:ext cx="24482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Of the data, the range is </a:t>
            </a:r>
            <a:r>
              <a:rPr lang="en-GB" sz="1100" b="1" dirty="0" smtClean="0"/>
              <a:t>37</a:t>
            </a:r>
            <a:r>
              <a:rPr lang="en-GB" sz="1100" dirty="0" smtClean="0"/>
              <a:t> and the median is </a:t>
            </a:r>
            <a:r>
              <a:rPr lang="en-GB" sz="1100" b="1" dirty="0" smtClean="0"/>
              <a:t>27.</a:t>
            </a:r>
          </a:p>
          <a:p>
            <a:endParaRPr lang="en-GB" sz="1100" b="1" dirty="0"/>
          </a:p>
          <a:p>
            <a:r>
              <a:rPr lang="en-GB" sz="1100" dirty="0" smtClean="0"/>
              <a:t>Fill in the missing numbers.</a:t>
            </a:r>
          </a:p>
          <a:p>
            <a:endParaRPr lang="en-GB" sz="1100" dirty="0"/>
          </a:p>
          <a:p>
            <a:r>
              <a:rPr lang="en-GB" sz="1100" dirty="0" smtClean="0"/>
              <a:t>Is there a mode?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xmlns="" val="329315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271</Words>
  <Application>Microsoft Office PowerPoint</Application>
  <PresentationFormat>On-screen Show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Morrison</dc:creator>
  <cp:lastModifiedBy>Joanne Morgan</cp:lastModifiedBy>
  <cp:revision>12</cp:revision>
  <dcterms:created xsi:type="dcterms:W3CDTF">2015-03-03T20:36:59Z</dcterms:created>
  <dcterms:modified xsi:type="dcterms:W3CDTF">2015-03-04T21:21:40Z</dcterms:modified>
</cp:coreProperties>
</file>