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6344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7712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018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845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323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266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836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245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543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795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8440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6D74-F4B8-44D6-B6E2-58E6E4D54B05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6812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3205215" y="715887"/>
            <a:ext cx="5759272" cy="4168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386566" y="657289"/>
            <a:ext cx="29887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Skills Practice</a:t>
            </a:r>
            <a:endParaRPr lang="en-US" sz="32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040111" y="4932457"/>
            <a:ext cx="16816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Stretch</a:t>
            </a:r>
            <a:endParaRPr lang="en-US" sz="3200" b="1" cap="all" spc="0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7504" y="4932457"/>
            <a:ext cx="3023928" cy="1736903"/>
            <a:chOff x="107504" y="4754535"/>
            <a:chExt cx="2736304" cy="1736903"/>
          </a:xfrm>
        </p:grpSpPr>
        <p:sp>
          <p:nvSpPr>
            <p:cNvPr id="46" name="Rounded Rectangle 45"/>
            <p:cNvSpPr/>
            <p:nvPr/>
          </p:nvSpPr>
          <p:spPr>
            <a:xfrm>
              <a:off x="107504" y="4835254"/>
              <a:ext cx="2736304" cy="165618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70C0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67202" y="4754535"/>
              <a:ext cx="1816908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rgbClr val="002060"/>
                    </a:solidFill>
                    <a:prstDash val="solid"/>
                  </a:ln>
                  <a:solidFill>
                    <a:srgbClr val="FF0000"/>
                  </a:solidFill>
                  <a:effectLst/>
                </a:rPr>
                <a:t>Memory</a:t>
              </a:r>
              <a:endParaRPr lang="en-US" sz="3200" b="1" cap="all" spc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07504" y="5212533"/>
              <a:ext cx="273630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1200" dirty="0" smtClean="0"/>
            </a:p>
            <a:p>
              <a:pPr algn="ctr"/>
              <a:r>
                <a:rPr lang="en-GB" sz="1200" b="1" i="1" dirty="0" smtClean="0"/>
                <a:t>Don’t forget, in algebra a letter is representing an </a:t>
              </a:r>
              <a:r>
                <a:rPr lang="en-GB" sz="1200" b="1" i="1" u="sng" dirty="0" smtClean="0"/>
                <a:t>unknown</a:t>
              </a:r>
              <a:r>
                <a:rPr lang="en-GB" sz="1200" b="1" i="1" dirty="0" smtClean="0"/>
                <a:t> number!!</a:t>
              </a:r>
            </a:p>
            <a:p>
              <a:pPr algn="ctr"/>
              <a:endParaRPr lang="en-GB" sz="1200" b="1" i="1" dirty="0"/>
            </a:p>
            <a:p>
              <a:pPr algn="ctr"/>
              <a:r>
                <a:rPr lang="en-GB" sz="1200" b="1" i="1" dirty="0" smtClean="0"/>
                <a:t>It could be anything!</a:t>
              </a:r>
              <a:endParaRPr lang="en-GB" sz="1400" b="1" i="1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07504" y="644979"/>
            <a:ext cx="3062661" cy="2520582"/>
            <a:chOff x="107504" y="548680"/>
            <a:chExt cx="2771353" cy="1728192"/>
          </a:xfrm>
        </p:grpSpPr>
        <p:sp>
          <p:nvSpPr>
            <p:cNvPr id="50" name="Rounded Rectangle 49"/>
            <p:cNvSpPr/>
            <p:nvPr/>
          </p:nvSpPr>
          <p:spPr>
            <a:xfrm>
              <a:off x="107504" y="620688"/>
              <a:ext cx="2736304" cy="1656184"/>
            </a:xfrm>
            <a:prstGeom prst="round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87432" y="548680"/>
              <a:ext cx="1776448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C000"/>
                  </a:solidFill>
                  <a:effectLst/>
                </a:rPr>
                <a:t>Literacy</a:t>
              </a:r>
              <a:endPara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42553" y="907543"/>
              <a:ext cx="2736304" cy="1329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1200" dirty="0" smtClean="0"/>
                <a:t>Can you unscramble theses sets of  letters?</a:t>
              </a:r>
            </a:p>
            <a:p>
              <a:pPr algn="just"/>
              <a:endParaRPr lang="en-GB" sz="1200" dirty="0"/>
            </a:p>
            <a:p>
              <a:pPr algn="just"/>
              <a:endParaRPr lang="en-GB" sz="1200" dirty="0" smtClean="0"/>
            </a:p>
            <a:p>
              <a:pPr algn="just"/>
              <a:endParaRPr lang="en-GB" sz="1200" dirty="0"/>
            </a:p>
            <a:p>
              <a:pPr algn="just"/>
              <a:endParaRPr lang="en-GB" sz="1200" dirty="0" smtClean="0"/>
            </a:p>
            <a:p>
              <a:pPr algn="just"/>
              <a:endParaRPr lang="en-GB" sz="1200" dirty="0"/>
            </a:p>
            <a:p>
              <a:pPr algn="just"/>
              <a:endParaRPr lang="en-GB" sz="1200" dirty="0" smtClean="0"/>
            </a:p>
            <a:p>
              <a:pPr algn="just"/>
              <a:endParaRPr lang="en-GB" sz="1200" dirty="0" smtClean="0"/>
            </a:p>
            <a:p>
              <a:pPr algn="just"/>
              <a:endParaRPr lang="en-GB" sz="1200" dirty="0" smtClean="0"/>
            </a:p>
            <a:p>
              <a:pPr algn="just"/>
              <a:r>
                <a:rPr lang="en-GB" sz="1200" dirty="0" smtClean="0"/>
                <a:t>Describe the words you unscramble!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07503" y="3126453"/>
            <a:ext cx="3062661" cy="1757515"/>
            <a:chOff x="107504" y="2845045"/>
            <a:chExt cx="2786992" cy="1448378"/>
          </a:xfrm>
        </p:grpSpPr>
        <p:sp>
          <p:nvSpPr>
            <p:cNvPr id="54" name="Rounded Rectangle 53"/>
            <p:cNvSpPr/>
            <p:nvPr/>
          </p:nvSpPr>
          <p:spPr>
            <a:xfrm>
              <a:off x="107504" y="2917234"/>
              <a:ext cx="2736304" cy="1376189"/>
            </a:xfrm>
            <a:prstGeom prst="round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98080" y="2845045"/>
              <a:ext cx="195515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chemeClr val="tx1"/>
                    </a:solidFill>
                    <a:prstDash val="solid"/>
                  </a:ln>
                  <a:solidFill>
                    <a:schemeClr val="accent5"/>
                  </a:solidFill>
                  <a:effectLst/>
                </a:rPr>
                <a:t>Research</a:t>
              </a:r>
              <a:endParaRPr lang="en-US" sz="3200" b="1" cap="all" spc="0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5"/>
                </a:solidFill>
                <a:effectLst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58192" y="3411266"/>
              <a:ext cx="2736304" cy="837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Research the mathematician </a:t>
              </a:r>
              <a:r>
                <a:rPr lang="en-US" sz="1200" dirty="0"/>
                <a:t>Mohammed ibn-Musa </a:t>
              </a:r>
              <a:r>
                <a:rPr lang="en-US" sz="1200" dirty="0" smtClean="0"/>
                <a:t>al-Khwarizmi and write about his contributions to algebra.</a:t>
              </a:r>
            </a:p>
            <a:p>
              <a:endParaRPr lang="en-US" sz="1200" dirty="0"/>
            </a:p>
            <a:p>
              <a:r>
                <a:rPr lang="en-US" sz="1200" dirty="0" smtClean="0"/>
                <a:t>When did algebra first come into use?</a:t>
              </a:r>
              <a:endParaRPr lang="en-GB" sz="1200" dirty="0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1584558" y="-54490"/>
            <a:ext cx="59749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Starting off with Algebra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8" name="TextBox 57"/>
              <p:cNvSpPr txBox="1"/>
              <p:nvPr/>
            </p:nvSpPr>
            <p:spPr>
              <a:xfrm>
                <a:off x="3170166" y="1410412"/>
                <a:ext cx="2710752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AutoNum type="arabicPeriod"/>
                </a:pPr>
                <a:r>
                  <a:rPr lang="en-GB" sz="1100" dirty="0" smtClean="0"/>
                  <a:t>There are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100" b="0" dirty="0" smtClean="0">
                    <a:ea typeface="Cambria Math" panose="02040503050406030204" pitchFamily="18" charset="0"/>
                  </a:rPr>
                  <a:t> snakes in a bag. How many snakes are there if:</a:t>
                </a:r>
              </a:p>
              <a:p>
                <a:pPr marL="685800" lvl="1" indent="-228600">
                  <a:buFont typeface="+mj-lt"/>
                  <a:buAutoNum type="alphaLcPeriod"/>
                </a:pPr>
                <a:r>
                  <a:rPr lang="en-GB" sz="1100" dirty="0" smtClean="0">
                    <a:ea typeface="Cambria Math" panose="02040503050406030204" pitchFamily="18" charset="0"/>
                  </a:rPr>
                  <a:t>I add four?</a:t>
                </a:r>
              </a:p>
              <a:p>
                <a:pPr marL="685800" lvl="1" indent="-228600">
                  <a:buFont typeface="+mj-lt"/>
                  <a:buAutoNum type="alphaLcPeriod"/>
                </a:pPr>
                <a:r>
                  <a:rPr lang="en-GB" sz="1100" b="0" dirty="0" smtClean="0">
                    <a:ea typeface="Cambria Math" panose="02040503050406030204" pitchFamily="18" charset="0"/>
                  </a:rPr>
                  <a:t>I get a second bag of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100" b="0" dirty="0" smtClean="0">
                    <a:ea typeface="Cambria Math" panose="02040503050406030204" pitchFamily="18" charset="0"/>
                  </a:rPr>
                  <a:t> snakes?</a:t>
                </a:r>
              </a:p>
              <a:p>
                <a:pPr marL="685800" lvl="1" indent="-228600">
                  <a:buFont typeface="+mj-lt"/>
                  <a:buAutoNum type="alphaLcPeriod"/>
                </a:pPr>
                <a:r>
                  <a:rPr lang="en-GB" sz="1100" dirty="0" smtClean="0">
                    <a:ea typeface="Cambria Math" panose="02040503050406030204" pitchFamily="18" charset="0"/>
                  </a:rPr>
                  <a:t>I sell two snakes?</a:t>
                </a:r>
              </a:p>
              <a:p>
                <a:pPr marL="685800" lvl="1" indent="-228600">
                  <a:buFont typeface="+mj-lt"/>
                  <a:buAutoNum type="alphaLcPeriod"/>
                </a:pPr>
                <a:endParaRPr lang="en-GB" sz="1100" b="0" dirty="0">
                  <a:ea typeface="Cambria Math" panose="02040503050406030204" pitchFamily="18" charset="0"/>
                </a:endParaRPr>
              </a:p>
              <a:p>
                <a:pPr marL="685800" lvl="1" indent="-228600">
                  <a:buFont typeface="+mj-lt"/>
                  <a:buAutoNum type="alphaLcPeriod"/>
                </a:pPr>
                <a:endParaRPr lang="en-GB" sz="1100" dirty="0" smtClean="0">
                  <a:ea typeface="Cambria Math" panose="02040503050406030204" pitchFamily="18" charset="0"/>
                </a:endParaRPr>
              </a:p>
              <a:p>
                <a:pPr marL="685800" lvl="1" indent="-228600">
                  <a:buFont typeface="+mj-lt"/>
                  <a:buAutoNum type="alphaLcPeriod"/>
                </a:pPr>
                <a:endParaRPr lang="en-GB" sz="1100" dirty="0" smtClean="0">
                  <a:ea typeface="Cambria Math" panose="02040503050406030204" pitchFamily="18" charset="0"/>
                </a:endParaRPr>
              </a:p>
              <a:p>
                <a:pPr marL="685800" lvl="1" indent="-228600">
                  <a:buFont typeface="+mj-lt"/>
                  <a:buAutoNum type="alphaLcPeriod"/>
                </a:pPr>
                <a:endParaRPr lang="en-GB" sz="1100" dirty="0">
                  <a:ea typeface="Cambria Math" panose="02040503050406030204" pitchFamily="18" charset="0"/>
                </a:endParaRPr>
              </a:p>
              <a:p>
                <a:pPr marL="685800" lvl="1" indent="-228600">
                  <a:buFont typeface="+mj-lt"/>
                  <a:buAutoNum type="alphaLcPeriod"/>
                </a:pPr>
                <a:endParaRPr lang="en-GB" sz="1100" dirty="0">
                  <a:ea typeface="Cambria Math" panose="02040503050406030204" pitchFamily="18" charset="0"/>
                </a:endParaRPr>
              </a:p>
              <a:p>
                <a:pPr marL="228600" indent="-228600">
                  <a:buFont typeface="+mj-lt"/>
                  <a:buAutoNum type="arabicPeriod"/>
                </a:pPr>
                <a:r>
                  <a:rPr lang="en-GB" sz="1100" b="0" dirty="0" smtClean="0">
                    <a:ea typeface="Cambria Math" panose="02040503050406030204" pitchFamily="18" charset="0"/>
                  </a:rPr>
                  <a:t>A pencil costs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100" b="0" dirty="0" smtClean="0">
                    <a:ea typeface="Cambria Math" panose="02040503050406030204" pitchFamily="18" charset="0"/>
                  </a:rPr>
                  <a:t> pence and a </a:t>
                </a:r>
                <a:r>
                  <a:rPr lang="en-GB" sz="1100" dirty="0">
                    <a:ea typeface="Cambria Math" panose="02040503050406030204" pitchFamily="18" charset="0"/>
                  </a:rPr>
                  <a:t>pen costs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100" dirty="0">
                    <a:ea typeface="Cambria Math" panose="02040503050406030204" pitchFamily="18" charset="0"/>
                  </a:rPr>
                  <a:t> </a:t>
                </a:r>
                <a:r>
                  <a:rPr lang="en-GB" sz="1100" dirty="0" smtClean="0">
                    <a:ea typeface="Cambria Math" panose="02040503050406030204" pitchFamily="18" charset="0"/>
                  </a:rPr>
                  <a:t>pence</a:t>
                </a:r>
                <a:r>
                  <a:rPr lang="en-GB" sz="1100" b="0" dirty="0" smtClean="0">
                    <a:ea typeface="Cambria Math" panose="02040503050406030204" pitchFamily="18" charset="0"/>
                  </a:rPr>
                  <a:t>. What is the cost of:</a:t>
                </a:r>
              </a:p>
              <a:p>
                <a:pPr marL="685800" lvl="1" indent="-228600">
                  <a:buFont typeface="+mj-lt"/>
                  <a:buAutoNum type="alphaLcPeriod"/>
                </a:pPr>
                <a:r>
                  <a:rPr lang="en-GB" sz="1100" dirty="0" smtClean="0">
                    <a:ea typeface="Cambria Math" panose="02040503050406030204" pitchFamily="18" charset="0"/>
                  </a:rPr>
                  <a:t>Three pencils?</a:t>
                </a:r>
              </a:p>
              <a:p>
                <a:pPr marL="685800" lvl="1" indent="-228600">
                  <a:buFont typeface="+mj-lt"/>
                  <a:buAutoNum type="alphaLcPeriod"/>
                </a:pPr>
                <a:r>
                  <a:rPr lang="en-GB" sz="1100" b="0" dirty="0" smtClean="0">
                    <a:ea typeface="Cambria Math" panose="02040503050406030204" pitchFamily="18" charset="0"/>
                  </a:rPr>
                  <a:t>Twenty pencils?</a:t>
                </a:r>
                <a:endParaRPr lang="en-GB" sz="1100" dirty="0" smtClean="0">
                  <a:ea typeface="Cambria Math" panose="02040503050406030204" pitchFamily="18" charset="0"/>
                </a:endParaRPr>
              </a:p>
              <a:p>
                <a:pPr marL="685800" lvl="1" indent="-228600">
                  <a:buFont typeface="+mj-lt"/>
                  <a:buAutoNum type="alphaLcPeriod"/>
                </a:pPr>
                <a:r>
                  <a:rPr lang="en-GB" sz="1100" b="0" dirty="0" smtClean="0">
                    <a:ea typeface="Cambria Math" panose="02040503050406030204" pitchFamily="18" charset="0"/>
                  </a:rPr>
                  <a:t>A pencil and a pen?</a:t>
                </a:r>
              </a:p>
              <a:p>
                <a:pPr marL="685800" lvl="1" indent="-228600">
                  <a:buFont typeface="+mj-lt"/>
                  <a:buAutoNum type="alphaLcPeriod"/>
                </a:pPr>
                <a:r>
                  <a:rPr lang="en-GB" sz="1100" dirty="0" smtClean="0">
                    <a:ea typeface="Cambria Math" panose="02040503050406030204" pitchFamily="18" charset="0"/>
                  </a:rPr>
                  <a:t>Three pens and two pencils?</a:t>
                </a:r>
                <a:endParaRPr lang="en-GB" sz="11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0166" y="1410412"/>
                <a:ext cx="2710752" cy="2800767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b="-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9" name="TextBox 58"/>
              <p:cNvSpPr txBox="1"/>
              <p:nvPr/>
            </p:nvSpPr>
            <p:spPr>
              <a:xfrm>
                <a:off x="3374098" y="5428217"/>
                <a:ext cx="551838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A father’s age is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 smtClean="0"/>
                  <a:t> years, his son’s age is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200" dirty="0" smtClean="0"/>
                  <a:t> years and his daughter is four years old.</a:t>
                </a:r>
              </a:p>
              <a:p>
                <a:r>
                  <a:rPr lang="en-GB" sz="1200" dirty="0" smtClean="0"/>
                  <a:t>The father is four times older than the son.</a:t>
                </a:r>
              </a:p>
              <a:p>
                <a:endParaRPr lang="en-GB" sz="1200" dirty="0"/>
              </a:p>
              <a:p>
                <a:r>
                  <a:rPr lang="en-GB" sz="1200" dirty="0" smtClean="0"/>
                  <a:t>Given that the son is three times older than his sister, find out the age of the father.</a:t>
                </a:r>
                <a:endParaRPr lang="en-GB" sz="1200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098" y="5428217"/>
                <a:ext cx="5518381" cy="830997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b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Connector 59"/>
          <p:cNvCxnSpPr/>
          <p:nvPr/>
        </p:nvCxnSpPr>
        <p:spPr>
          <a:xfrm>
            <a:off x="5880918" y="1418432"/>
            <a:ext cx="0" cy="326199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1" name="TextBox 60"/>
              <p:cNvSpPr txBox="1"/>
              <p:nvPr/>
            </p:nvSpPr>
            <p:spPr>
              <a:xfrm>
                <a:off x="5972072" y="1410412"/>
                <a:ext cx="244827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Font typeface="+mj-lt"/>
                  <a:buAutoNum type="arabicPeriod" startAt="3"/>
                </a:pPr>
                <a:r>
                  <a:rPr lang="en-GB" sz="1100" dirty="0" smtClean="0"/>
                  <a:t>Terry has 4 pounds (£4).                Tim has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100" dirty="0" smtClean="0"/>
                  <a:t> pounds and Tom has twice as much as Tim. How much money do:</a:t>
                </a:r>
              </a:p>
              <a:p>
                <a:pPr marL="685800" lvl="1" indent="-228600">
                  <a:buFont typeface="+mj-lt"/>
                  <a:buAutoNum type="alphaLcPeriod"/>
                </a:pPr>
                <a:r>
                  <a:rPr lang="en-GB" sz="1100" dirty="0" smtClean="0"/>
                  <a:t>Terry and Tim have?</a:t>
                </a:r>
              </a:p>
              <a:p>
                <a:pPr marL="685800" lvl="1" indent="-228600">
                  <a:buFont typeface="+mj-lt"/>
                  <a:buAutoNum type="alphaLcPeriod"/>
                </a:pPr>
                <a:r>
                  <a:rPr lang="en-GB" sz="1100" dirty="0" smtClean="0"/>
                  <a:t>Tim and Tom have?</a:t>
                </a:r>
              </a:p>
              <a:p>
                <a:pPr marL="685800" lvl="1" indent="-228600">
                  <a:buFont typeface="+mj-lt"/>
                  <a:buAutoNum type="alphaLcPeriod"/>
                </a:pPr>
                <a:r>
                  <a:rPr lang="en-GB" sz="1100" dirty="0" smtClean="0"/>
                  <a:t>Terry and Tom have?</a:t>
                </a:r>
              </a:p>
              <a:p>
                <a:pPr marL="685800" lvl="1" indent="-228600">
                  <a:buFont typeface="+mj-lt"/>
                  <a:buAutoNum type="alphaLcPeriod"/>
                </a:pPr>
                <a:r>
                  <a:rPr lang="en-GB" sz="1100" dirty="0" smtClean="0"/>
                  <a:t>Terry, Tim and Tom have?</a:t>
                </a:r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072" y="1410412"/>
                <a:ext cx="2448272" cy="144655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t="-420" b="-16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ounded Rectangle 61"/>
          <p:cNvSpPr/>
          <p:nvPr/>
        </p:nvSpPr>
        <p:spPr>
          <a:xfrm>
            <a:off x="3205215" y="5013176"/>
            <a:ext cx="5759272" cy="165618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934360" y="1687711"/>
            <a:ext cx="32527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</a:t>
            </a:r>
            <a:endParaRPr lang="en-GB" dirty="0"/>
          </a:p>
        </p:txBody>
      </p:sp>
      <p:sp>
        <p:nvSpPr>
          <p:cNvPr id="64" name="Rectangle 63"/>
          <p:cNvSpPr/>
          <p:nvPr/>
        </p:nvSpPr>
        <p:spPr>
          <a:xfrm>
            <a:off x="303882" y="2248221"/>
            <a:ext cx="360040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</a:t>
            </a:r>
            <a:endParaRPr lang="en-GB" dirty="0"/>
          </a:p>
        </p:txBody>
      </p:sp>
      <p:sp>
        <p:nvSpPr>
          <p:cNvPr id="65" name="Rectangle 64"/>
          <p:cNvSpPr/>
          <p:nvPr/>
        </p:nvSpPr>
        <p:spPr>
          <a:xfrm>
            <a:off x="1294400" y="1684572"/>
            <a:ext cx="32527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</a:t>
            </a:r>
            <a:endParaRPr lang="en-GB" dirty="0"/>
          </a:p>
        </p:txBody>
      </p:sp>
      <p:sp>
        <p:nvSpPr>
          <p:cNvPr id="66" name="Rectangle 65"/>
          <p:cNvSpPr/>
          <p:nvPr/>
        </p:nvSpPr>
        <p:spPr>
          <a:xfrm>
            <a:off x="1654440" y="1684680"/>
            <a:ext cx="32527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67" name="Rectangle 66"/>
          <p:cNvSpPr/>
          <p:nvPr/>
        </p:nvSpPr>
        <p:spPr>
          <a:xfrm>
            <a:off x="2014480" y="1682358"/>
            <a:ext cx="32527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68" name="Rectangle 67"/>
          <p:cNvSpPr/>
          <p:nvPr/>
        </p:nvSpPr>
        <p:spPr>
          <a:xfrm>
            <a:off x="2374520" y="1679042"/>
            <a:ext cx="32527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</a:t>
            </a:r>
            <a:endParaRPr lang="en-GB" dirty="0"/>
          </a:p>
        </p:txBody>
      </p:sp>
      <p:sp>
        <p:nvSpPr>
          <p:cNvPr id="69" name="Rectangle 68"/>
          <p:cNvSpPr/>
          <p:nvPr/>
        </p:nvSpPr>
        <p:spPr>
          <a:xfrm>
            <a:off x="2734560" y="1679042"/>
            <a:ext cx="32527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</a:t>
            </a:r>
            <a:endParaRPr lang="en-GB" dirty="0"/>
          </a:p>
        </p:txBody>
      </p:sp>
      <p:sp>
        <p:nvSpPr>
          <p:cNvPr id="70" name="Rectangle 69"/>
          <p:cNvSpPr/>
          <p:nvPr/>
        </p:nvSpPr>
        <p:spPr>
          <a:xfrm>
            <a:off x="574320" y="1687711"/>
            <a:ext cx="32527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</a:t>
            </a:r>
            <a:endParaRPr lang="en-GB" dirty="0"/>
          </a:p>
        </p:txBody>
      </p:sp>
      <p:sp>
        <p:nvSpPr>
          <p:cNvPr id="71" name="Rectangle 70"/>
          <p:cNvSpPr/>
          <p:nvPr/>
        </p:nvSpPr>
        <p:spPr>
          <a:xfrm>
            <a:off x="214280" y="1687711"/>
            <a:ext cx="32527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F</a:t>
            </a:r>
          </a:p>
        </p:txBody>
      </p:sp>
      <p:sp>
        <p:nvSpPr>
          <p:cNvPr id="72" name="Rectangle 71"/>
          <p:cNvSpPr/>
          <p:nvPr/>
        </p:nvSpPr>
        <p:spPr>
          <a:xfrm>
            <a:off x="866856" y="2243833"/>
            <a:ext cx="360040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</a:t>
            </a:r>
            <a:endParaRPr lang="en-GB" dirty="0"/>
          </a:p>
        </p:txBody>
      </p:sp>
      <p:sp>
        <p:nvSpPr>
          <p:cNvPr id="73" name="Rectangle 72"/>
          <p:cNvSpPr/>
          <p:nvPr/>
        </p:nvSpPr>
        <p:spPr>
          <a:xfrm>
            <a:off x="1429829" y="2243833"/>
            <a:ext cx="360040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</a:t>
            </a:r>
            <a:endParaRPr lang="en-GB" dirty="0"/>
          </a:p>
        </p:txBody>
      </p:sp>
      <p:sp>
        <p:nvSpPr>
          <p:cNvPr id="74" name="Rectangle 73"/>
          <p:cNvSpPr/>
          <p:nvPr/>
        </p:nvSpPr>
        <p:spPr>
          <a:xfrm>
            <a:off x="1992803" y="2248305"/>
            <a:ext cx="360040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555776" y="2243833"/>
            <a:ext cx="360040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</a:t>
            </a:r>
            <a:endParaRPr lang="en-GB" dirty="0"/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11943" y="2322058"/>
            <a:ext cx="1433206" cy="70764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5400000">
            <a:off x="4776551" y="4209728"/>
            <a:ext cx="516255" cy="544161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09682" y="4207954"/>
            <a:ext cx="585570" cy="547710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40129" y="2937681"/>
            <a:ext cx="1939550" cy="163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2480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77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Authorised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RBECKETT</dc:creator>
  <cp:lastModifiedBy>Joanne Morgan</cp:lastModifiedBy>
  <cp:revision>2</cp:revision>
  <dcterms:created xsi:type="dcterms:W3CDTF">2015-12-08T13:33:28Z</dcterms:created>
  <dcterms:modified xsi:type="dcterms:W3CDTF">2015-12-09T21:02:11Z</dcterms:modified>
</cp:coreProperties>
</file>