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FF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0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0562" tIns="45281" rIns="90562" bIns="452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0CFBFD23-98CD-42A8-AD41-4717416C8BC0}" type="datetimeFigureOut">
              <a:rPr lang="en-US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3575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0562" tIns="45281" rIns="90562" bIns="452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1C95EC0B-35D7-45EF-81BD-0435545E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0F3C-206B-4634-A8D2-61C995D17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2041-AADE-42B3-BD15-F02759633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F0CA8-F91D-4508-9DB0-09D8A88128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80168-7B55-4C97-8B6A-1D9862297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11F61-8522-488D-88AE-F32F7ED55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352AB-D3E6-449A-ACA9-04EC8A889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8E8A4-9B5E-4ECE-A936-2D49F06786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F113-17E4-49B3-8798-52F308D14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13F30-16EC-434D-B83C-8E7A9EC35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6DB9B-E0C3-4B45-B3E7-B0B8BF5277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517A-1CFC-4BF0-8A8A-8F9E445FCC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EF812-4B72-46EE-8EAB-6DD1827F7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pPr>
              <a:defRPr/>
            </a:pPr>
            <a:fld id="{ABA3EC4B-8805-4DDD-A828-F7B41C308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950" y="549275"/>
            <a:ext cx="2592388" cy="1511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latin typeface="Century Gothic" pitchFamily="34" charset="0"/>
              </a:rPr>
              <a:t>Key words</a:t>
            </a: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</a:rPr>
              <a:t>Equation</a:t>
            </a: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</a:rPr>
              <a:t>Term</a:t>
            </a: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</a:rPr>
              <a:t>Unknown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950" y="2276475"/>
            <a:ext cx="2592388" cy="15128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u="sng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en-US" sz="1400" b="1" u="sng" dirty="0" smtClean="0">
                <a:solidFill>
                  <a:schemeClr val="tx2"/>
                </a:solidFill>
                <a:latin typeface="Century Gothic" pitchFamily="34" charset="0"/>
              </a:rPr>
              <a:t>Interesting </a:t>
            </a:r>
            <a:r>
              <a:rPr lang="en-US" sz="1400" b="1" u="sng" dirty="0">
                <a:solidFill>
                  <a:schemeClr val="tx2"/>
                </a:solidFill>
                <a:latin typeface="Century Gothic" pitchFamily="34" charset="0"/>
              </a:rPr>
              <a:t>fact</a:t>
            </a: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</a:rPr>
              <a:t>Who was al-Khwarizmi?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950" y="4005065"/>
            <a:ext cx="2592388" cy="25925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  <a:latin typeface="Century Gothic" pitchFamily="34" charset="0"/>
              </a:rPr>
              <a:t>Guess my number</a:t>
            </a: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  <a:latin typeface="Century Gothic" pitchFamily="34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entury Gothic" pitchFamily="34" charset="0"/>
              </a:rPr>
              <a:t>I think of a number, multiply it by 2 and add 5. The answer is 75.</a:t>
            </a: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  <a:latin typeface="Century Gothic" pitchFamily="34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entury Gothic" pitchFamily="34" charset="0"/>
              </a:rPr>
              <a:t>I think of a number, multiply it by 3 and add 1. The answer is 19. </a:t>
            </a: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  <a:latin typeface="Century Gothic" pitchFamily="34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entury Gothic" pitchFamily="34" charset="0"/>
              </a:rPr>
              <a:t>I think of a number, multiply it by 8 and subtract 7. The answer is 57.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43213" y="549275"/>
            <a:ext cx="3600995" cy="619283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Key learning: Solve these equations</a:t>
            </a:r>
          </a:p>
          <a:p>
            <a:pPr>
              <a:buFontTx/>
              <a:buAutoNum type="alphaLcParenR"/>
              <a:defRPr/>
            </a:pPr>
            <a:endParaRPr lang="en-US" sz="16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>
              <a:defRPr/>
            </a:pPr>
            <a:r>
              <a:rPr lang="en-US" sz="1600" i="1" u="sng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Bronze</a:t>
            </a:r>
          </a:p>
          <a:p>
            <a:pPr>
              <a:defRPr/>
            </a:pPr>
            <a:endParaRPr lang="en-US" sz="1600" i="1" u="sng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2a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+ 5 = 15</a:t>
            </a:r>
          </a:p>
          <a:p>
            <a:pPr>
              <a:buFontTx/>
              <a:buAutoNum type="alphaLcParenR"/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7y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– 3 = 32</a:t>
            </a:r>
          </a:p>
          <a:p>
            <a:pPr>
              <a:buFontTx/>
              <a:buAutoNum type="alphaLcParenR"/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5f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– 3 = 17</a:t>
            </a:r>
          </a:p>
          <a:p>
            <a:pPr>
              <a:buFontTx/>
              <a:buAutoNum type="alphaLcParenR"/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4c-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6 = 26</a:t>
            </a:r>
          </a:p>
          <a:p>
            <a:pPr>
              <a:buFontTx/>
              <a:buAutoNum type="alphaLcParenR"/>
              <a:defRPr/>
            </a:pPr>
            <a:endParaRPr lang="en-US" sz="16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>
              <a:defRPr/>
            </a:pPr>
            <a:r>
              <a:rPr lang="en-US" sz="1600" i="1" u="sng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Silver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e) </a:t>
            </a: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7(x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+ 4) = 63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f) </a:t>
            </a: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8(x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+ 4) = 88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g) </a:t>
            </a: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16(x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– 3) = -80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h) </a:t>
            </a: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1.5(x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+ 2 ) = 12</a:t>
            </a:r>
            <a:endParaRPr lang="en-US" sz="1600" i="1" u="sng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>
              <a:defRPr/>
            </a:pPr>
            <a:endParaRPr lang="en-US" sz="16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>
              <a:defRPr/>
            </a:pPr>
            <a:r>
              <a:rPr lang="en-US" sz="1600" i="1" u="sng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Gold</a:t>
            </a:r>
          </a:p>
          <a:p>
            <a:pPr>
              <a:buFontTx/>
              <a:buAutoNum type="romanLcParenR"/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 6x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– 4 = 2x + 16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j) 17x -2 = 7x + 8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k)10x 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– 5 = 3x + 9</a:t>
            </a:r>
          </a:p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l) 15x – 8 = 4x +47</a:t>
            </a:r>
          </a:p>
          <a:p>
            <a:pPr>
              <a:defRPr/>
            </a:pPr>
            <a:endParaRPr lang="en-US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88224" y="620688"/>
            <a:ext cx="2376264" cy="604864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u="sng" dirty="0" smtClean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defRPr/>
            </a:pPr>
            <a:endParaRPr lang="en-US" sz="1200" b="1" u="sng" dirty="0" smtClean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defRPr/>
            </a:pPr>
            <a:endParaRPr lang="en-US" sz="1200" b="1" u="sng" dirty="0" smtClean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sz="1400" b="1" u="sng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Challenge</a:t>
            </a:r>
            <a:endParaRPr lang="en-US" sz="1400" b="1" u="sng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buFontTx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Ben and Ella got £44 between them for their birthdays. Ella got £8 more than Ben. How much did Ben get?</a:t>
            </a:r>
          </a:p>
          <a:p>
            <a:pPr algn="ctr">
              <a:buFontTx/>
              <a:buAutoNum type="arabicPeriod"/>
              <a:defRPr/>
            </a:pPr>
            <a:endParaRPr lang="en-US" sz="14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buFontTx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A square with side 3x cm has the same perimeter as a rectangle with sides 7 and 2x + 1. Use this information to find the area of the square</a:t>
            </a: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3</a:t>
            </a:r>
            <a:r>
              <a:rPr lang="en-US" sz="16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. </a:t>
            </a:r>
            <a:r>
              <a:rPr lang="en-US" sz="14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In a triangle the angles are 5x, 3x and 2x+40. Work out the value of x.</a:t>
            </a: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latin typeface="Century Gothic" pitchFamily="34" charset="0"/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4. A rectangle has sides 4x and (x+8) cm with a perimeter of 146 cm. What is the area of this rectangle</a:t>
            </a:r>
            <a:r>
              <a:rPr lang="en-US" sz="1400" dirty="0" smtClean="0">
                <a:solidFill>
                  <a:schemeClr val="tx2"/>
                </a:solidFill>
                <a:latin typeface="Century Gothic" pitchFamily="34" charset="0"/>
                <a:ea typeface="ＭＳ Ｐゴシック" pitchFamily="1" charset="-128"/>
              </a:rPr>
              <a:t>?</a:t>
            </a:r>
            <a:endParaRPr lang="en-US" sz="16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entury Gothic" pitchFamily="34" charset="0"/>
              </a:rPr>
              <a:t>Solving linear equations homework </a:t>
            </a:r>
            <a:r>
              <a:rPr lang="en-US" b="1" dirty="0" smtClean="0">
                <a:latin typeface="Century Gothic" pitchFamily="34" charset="0"/>
              </a:rPr>
              <a:t>      </a:t>
            </a:r>
            <a:r>
              <a:rPr lang="en-US" dirty="0" smtClean="0">
                <a:latin typeface="Century Gothic" pitchFamily="34" charset="0"/>
              </a:rPr>
              <a:t>Year</a:t>
            </a:r>
            <a:r>
              <a:rPr lang="en-US" dirty="0">
                <a:latin typeface="Century Gothic" pitchFamily="34" charset="0"/>
              </a:rPr>
              <a:t>_____ Set on ______/Due on________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0200" y="6308725"/>
            <a:ext cx="15113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ＭＳ Ｐゴシック" pitchFamily="1" charset="-128"/>
              </a:rPr>
              <a:t>Created by missnmaths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950" y="549275"/>
            <a:ext cx="2592388" cy="1511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Key words</a:t>
            </a: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Equation</a:t>
            </a: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Term</a:t>
            </a: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Unknown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950" y="2276475"/>
            <a:ext cx="2592388" cy="15128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Interesting fact</a:t>
            </a: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Who was al-Khwarizmi?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950" y="4149725"/>
            <a:ext cx="2592388" cy="24479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Guess my number</a:t>
            </a: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</a:rPr>
              <a:t>I think of a number, multiply it by 2 and add 5. The answer is 75. </a:t>
            </a:r>
            <a:r>
              <a:rPr lang="en-US" sz="1200" dirty="0">
                <a:solidFill>
                  <a:srgbClr val="FF0000"/>
                </a:solidFill>
              </a:rPr>
              <a:t>x= 35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</a:rPr>
              <a:t>I think of a number, multiply it by 3 and add 1. The answer is 19. </a:t>
            </a:r>
            <a:r>
              <a:rPr lang="en-US" sz="1200" dirty="0">
                <a:solidFill>
                  <a:srgbClr val="FF0000"/>
                </a:solidFill>
              </a:rPr>
              <a:t>x= 6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solidFill>
                  <a:schemeClr val="tx2"/>
                </a:solidFill>
              </a:rPr>
              <a:t>I think of a number, multiply it by 8 and subtract 7. The answer is 57. </a:t>
            </a:r>
            <a:r>
              <a:rPr lang="en-US" sz="1200" dirty="0">
                <a:solidFill>
                  <a:srgbClr val="FF0000"/>
                </a:solidFill>
              </a:rPr>
              <a:t>x=8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43213" y="549275"/>
            <a:ext cx="3529012" cy="619283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pitchFamily="1" charset="-128"/>
              </a:rPr>
              <a:t>Key learning: Solve these equations</a:t>
            </a: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i="1" u="sng" dirty="0">
                <a:solidFill>
                  <a:schemeClr val="tx2"/>
                </a:solidFill>
                <a:ea typeface="ＭＳ Ｐゴシック" pitchFamily="1" charset="-128"/>
              </a:rPr>
              <a:t> Bronze</a:t>
            </a:r>
          </a:p>
          <a:p>
            <a:pPr>
              <a:defRPr/>
            </a:pPr>
            <a:endParaRPr lang="en-US" sz="1400" i="1" u="sng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2a + 5 = 15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a=5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7y – 3 = 32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y = 5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5f – 3 = 17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f= 4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4c- 6 = 26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c = 8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i="1" u="sng" dirty="0">
                <a:solidFill>
                  <a:schemeClr val="tx2"/>
                </a:solidFill>
                <a:ea typeface="ＭＳ Ｐゴシック" pitchFamily="1" charset="-128"/>
              </a:rPr>
              <a:t>Silver</a:t>
            </a: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e) 7 (x + 4) = 63 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5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f) 8 (x + 4) = 88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7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g) 16 (x – 3) = -80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-2</a:t>
            </a: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 </a:t>
            </a: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h) 1.5 (x + 2 ) = 12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6</a:t>
            </a:r>
            <a:endParaRPr lang="en-US" sz="1400" i="1" u="sng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i="1" u="sng" dirty="0">
                <a:solidFill>
                  <a:schemeClr val="tx2"/>
                </a:solidFill>
                <a:ea typeface="ＭＳ Ｐゴシック" pitchFamily="1" charset="-128"/>
              </a:rPr>
              <a:t>Gold</a:t>
            </a:r>
          </a:p>
          <a:p>
            <a:pPr>
              <a:buFontTx/>
              <a:buAutoNum type="roman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6x – 4 = 2x + 16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5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j) 17x -2 = 7x + 8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1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k) 10x – 5 = 3x + 9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2</a:t>
            </a: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 </a:t>
            </a: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l) 15x – 8 = 4x +47 </a:t>
            </a:r>
            <a:r>
              <a:rPr lang="en-US" sz="1400" dirty="0">
                <a:solidFill>
                  <a:srgbClr val="FF0000"/>
                </a:solidFill>
                <a:ea typeface="ＭＳ Ｐゴシック" pitchFamily="1" charset="-128"/>
              </a:rPr>
              <a:t>x = 5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>
              <a:defRPr/>
            </a:pPr>
            <a:endParaRPr lang="en-US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43663" y="620713"/>
            <a:ext cx="2592387" cy="620236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  <a:ea typeface="ＭＳ Ｐゴシック" pitchFamily="1" charset="-128"/>
              </a:rPr>
              <a:t>Challenge</a:t>
            </a:r>
          </a:p>
          <a:p>
            <a:pPr algn="ctr">
              <a:buFontTx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pitchFamily="1" charset="-128"/>
              </a:rPr>
              <a:t>Ben and Ella got £44 between them for their birthdays. Ella got £8 more than Ben. How much did Ben get? </a:t>
            </a:r>
            <a:r>
              <a:rPr lang="en-US" sz="1200" dirty="0">
                <a:solidFill>
                  <a:srgbClr val="FF0000"/>
                </a:solidFill>
                <a:ea typeface="ＭＳ Ｐゴシック" pitchFamily="1" charset="-128"/>
              </a:rPr>
              <a:t>Ben= £18 Ella = £26</a:t>
            </a:r>
          </a:p>
          <a:p>
            <a:pPr algn="ctr">
              <a:buFontTx/>
              <a:buAutoNum type="arabicPeriod"/>
              <a:defRPr/>
            </a:pPr>
            <a:endParaRPr lang="en-US" sz="12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buFontTx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pitchFamily="1" charset="-128"/>
              </a:rPr>
              <a:t>A square with side 3x cm has the same perimeter as a rectangle with sides 7 and 2x + 1. Use this information to find the area of the square  </a:t>
            </a:r>
            <a:r>
              <a:rPr lang="en-US" sz="1200" dirty="0">
                <a:solidFill>
                  <a:srgbClr val="FF0000"/>
                </a:solidFill>
                <a:ea typeface="ＭＳ Ｐゴシック" pitchFamily="1" charset="-128"/>
              </a:rPr>
              <a:t>x=2 area = 36</a:t>
            </a:r>
            <a:endParaRPr lang="en-US" sz="12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pitchFamily="1" charset="-128"/>
              </a:rPr>
              <a:t>3</a:t>
            </a:r>
            <a:r>
              <a:rPr lang="en-US" sz="1400" dirty="0">
                <a:solidFill>
                  <a:schemeClr val="tx2"/>
                </a:solidFill>
                <a:ea typeface="ＭＳ Ｐゴシック" pitchFamily="1" charset="-128"/>
              </a:rPr>
              <a:t>. </a:t>
            </a:r>
            <a:r>
              <a:rPr lang="en-US" sz="1200" dirty="0">
                <a:solidFill>
                  <a:schemeClr val="tx2"/>
                </a:solidFill>
                <a:ea typeface="ＭＳ Ｐゴシック" pitchFamily="1" charset="-128"/>
              </a:rPr>
              <a:t>In a triangle the angles are 5x, 3x and 2x+40. Work out the value of x. </a:t>
            </a:r>
            <a:r>
              <a:rPr lang="en-US" sz="1200" dirty="0">
                <a:solidFill>
                  <a:srgbClr val="FF0000"/>
                </a:solidFill>
                <a:ea typeface="ＭＳ Ｐゴシック" pitchFamily="1" charset="-128"/>
              </a:rPr>
              <a:t>x=14</a:t>
            </a:r>
            <a:endParaRPr lang="en-US" sz="12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pitchFamily="1" charset="-128"/>
              </a:rPr>
              <a:t>4. A rectangle has sides 4x and (x+8) cm with a perimeter of 146 cm. What is the area of this rectangle? </a:t>
            </a:r>
            <a:r>
              <a:rPr lang="en-US" sz="1200">
                <a:solidFill>
                  <a:srgbClr val="FF0000"/>
                </a:solidFill>
                <a:ea typeface="ＭＳ Ｐゴシック" pitchFamily="1" charset="-128"/>
              </a:rPr>
              <a:t>X=13 so area = 21 x 52= 1092</a:t>
            </a: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  <a:p>
            <a:pPr algn="ctr">
              <a:defRPr/>
            </a:pPr>
            <a:endParaRPr lang="en-US" sz="1400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Solving linear equations homework Year_____ Set on ______/Due on________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648</Words>
  <Application>Microsoft Office PowerPoint</Application>
  <PresentationFormat>On-screen Show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Joanne Morgan</cp:lastModifiedBy>
  <cp:revision>70</cp:revision>
  <cp:lastPrinted>2015-05-20T09:27:47Z</cp:lastPrinted>
  <dcterms:created xsi:type="dcterms:W3CDTF">2012-11-14T22:07:06Z</dcterms:created>
  <dcterms:modified xsi:type="dcterms:W3CDTF">2015-06-14T13:03:42Z</dcterms:modified>
</cp:coreProperties>
</file>