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033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2865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204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515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6228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4325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5967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290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636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976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090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4173B-487A-48FB-BA2A-14FB39AE6353}" type="datetimeFigureOut">
              <a:rPr lang="en-GB" smtClean="0"/>
              <a:pPr/>
              <a:t>09/12/2015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902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964594" y="715887"/>
            <a:ext cx="5999893" cy="4168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470188" y="641374"/>
            <a:ext cx="29887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Skills Practice</a:t>
            </a:r>
            <a:endParaRPr lang="en-US" sz="32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23733" y="4932457"/>
            <a:ext cx="16816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Stretch</a:t>
            </a:r>
            <a:endParaRPr lang="en-US" sz="3200" b="1" cap="all" spc="0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07504" y="4932457"/>
            <a:ext cx="2736304" cy="1736903"/>
            <a:chOff x="107504" y="4754535"/>
            <a:chExt cx="2736304" cy="1736903"/>
          </a:xfrm>
        </p:grpSpPr>
        <p:sp>
          <p:nvSpPr>
            <p:cNvPr id="6" name="Rounded Rectangle 5"/>
            <p:cNvSpPr/>
            <p:nvPr/>
          </p:nvSpPr>
          <p:spPr>
            <a:xfrm>
              <a:off x="107504" y="4835254"/>
              <a:ext cx="2736304" cy="165618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70C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7202" y="4754535"/>
              <a:ext cx="1816908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rgbClr val="002060"/>
                    </a:solidFill>
                    <a:prstDash val="solid"/>
                  </a:ln>
                  <a:solidFill>
                    <a:srgbClr val="FF0000"/>
                  </a:solidFill>
                  <a:effectLst/>
                </a:rPr>
                <a:t>Memory</a:t>
              </a:r>
              <a:endParaRPr lang="en-US" sz="3200" b="1" cap="all" spc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/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07504" y="5212533"/>
                  <a:ext cx="2736304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28600" indent="-228600">
                    <a:buFont typeface="+mj-lt"/>
                    <a:buAutoNum type="arabicPeriod"/>
                  </a:pPr>
                  <a:r>
                    <a:rPr lang="en-GB" sz="1200" dirty="0" smtClean="0"/>
                    <a:t>The union of two sets, </a:t>
                  </a:r>
                  <a14:m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a14:m>
                  <a:r>
                    <a:rPr lang="en-GB" sz="1200" dirty="0" smtClean="0"/>
                    <a:t> and </a:t>
                  </a:r>
                  <a14:m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a14:m>
                  <a:r>
                    <a:rPr lang="en-GB" sz="1200" dirty="0" smtClean="0"/>
                    <a:t>, is represented as </a:t>
                  </a:r>
                  <a14:m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a14:m>
                  <a:r>
                    <a:rPr lang="en-GB" sz="1200" dirty="0" smtClean="0"/>
                    <a:t>. </a:t>
                  </a:r>
                </a:p>
                <a:p>
                  <a:pPr marL="228600" indent="-228600">
                    <a:buFont typeface="+mj-lt"/>
                    <a:buAutoNum type="arabicPeriod"/>
                  </a:pPr>
                  <a:r>
                    <a:rPr lang="en-GB" sz="1200" dirty="0" smtClean="0"/>
                    <a:t>The intersection of two sets, </a:t>
                  </a:r>
                  <a14:m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a14:m>
                  <a:r>
                    <a:rPr lang="en-GB" sz="1200" dirty="0" smtClean="0"/>
                    <a:t> and </a:t>
                  </a:r>
                  <a14:m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a14:m>
                  <a:r>
                    <a:rPr lang="en-GB" sz="1200" dirty="0" smtClean="0"/>
                    <a:t>, is represented as </a:t>
                  </a:r>
                  <a14:m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a14:m>
                  <a:r>
                    <a:rPr lang="en-GB" sz="1200" dirty="0" smtClean="0"/>
                    <a:t>.</a:t>
                  </a:r>
                </a:p>
                <a:p>
                  <a:pPr marL="228600" indent="-228600">
                    <a:buFont typeface="+mj-lt"/>
                    <a:buAutoNum type="arabicPeriod"/>
                  </a:pPr>
                  <a:r>
                    <a:rPr lang="en-GB" sz="1200" dirty="0" smtClean="0"/>
                    <a:t>The complement of set </a:t>
                  </a:r>
                  <a14:m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a14:m>
                  <a:r>
                    <a:rPr lang="en-GB" sz="1200" dirty="0" smtClean="0"/>
                    <a:t> is written as </a:t>
                  </a:r>
                  <a14:m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a14:m>
                  <a:r>
                    <a:rPr lang="en-GB" sz="1200" dirty="0" smtClean="0"/>
                    <a:t>.</a:t>
                  </a:r>
                  <a:endParaRPr lang="en-GB" sz="1200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504" y="5212533"/>
                  <a:ext cx="2736304" cy="1200329"/>
                </a:xfrm>
                <a:prstGeom prst="rect">
                  <a:avLst/>
                </a:prstGeom>
                <a:blipFill rotWithShape="0">
                  <a:blip r:embed="rId2" cstate="print"/>
                  <a:stretch>
                    <a:fillRect l="-223" t="-508" b="-304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Group 1"/>
          <p:cNvGrpSpPr/>
          <p:nvPr/>
        </p:nvGrpSpPr>
        <p:grpSpPr>
          <a:xfrm>
            <a:off x="107504" y="644979"/>
            <a:ext cx="2744228" cy="2091578"/>
            <a:chOff x="107504" y="548680"/>
            <a:chExt cx="2744228" cy="1728192"/>
          </a:xfrm>
        </p:grpSpPr>
        <p:sp>
          <p:nvSpPr>
            <p:cNvPr id="4" name="Rounded Rectangle 3"/>
            <p:cNvSpPr/>
            <p:nvPr/>
          </p:nvSpPr>
          <p:spPr>
            <a:xfrm>
              <a:off x="107504" y="620688"/>
              <a:ext cx="2736304" cy="1656184"/>
            </a:xfrm>
            <a:prstGeom prst="round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7432" y="548680"/>
              <a:ext cx="1776448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/>
                </a:rPr>
                <a:t>Literacy</a:t>
              </a:r>
              <a:endPara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5428" y="967160"/>
              <a:ext cx="2736304" cy="1296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Write out a sentence explaining each of the following:</a:t>
              </a:r>
            </a:p>
            <a:p>
              <a:pPr marL="228600" indent="-228600">
                <a:buFont typeface="+mj-lt"/>
                <a:buAutoNum type="alphaLcPeriod"/>
              </a:pPr>
              <a:r>
                <a:rPr lang="en-GB" sz="1200" dirty="0"/>
                <a:t>What a Venn diagram represents;</a:t>
              </a:r>
            </a:p>
            <a:p>
              <a:pPr marL="228600" indent="-228600">
                <a:buFont typeface="+mj-lt"/>
                <a:buAutoNum type="alphaLcPeriod"/>
              </a:pPr>
              <a:r>
                <a:rPr lang="en-GB" sz="1200" dirty="0" smtClean="0"/>
                <a:t>What the union of two sets means;</a:t>
              </a:r>
            </a:p>
            <a:p>
              <a:pPr marL="228600" indent="-228600">
                <a:buFont typeface="+mj-lt"/>
                <a:buAutoNum type="alphaLcPeriod"/>
              </a:pPr>
              <a:r>
                <a:rPr lang="en-GB" sz="1200" dirty="0" smtClean="0"/>
                <a:t>What the intersection of two sets means;</a:t>
              </a:r>
            </a:p>
            <a:p>
              <a:pPr marL="228600" indent="-228600">
                <a:buFont typeface="+mj-lt"/>
                <a:buAutoNum type="alphaLcPeriod"/>
              </a:pPr>
              <a:r>
                <a:rPr lang="en-GB" sz="1200" dirty="0" smtClean="0"/>
                <a:t>What the complement of two sets means.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7504" y="2789981"/>
            <a:ext cx="2760589" cy="2093986"/>
            <a:chOff x="107504" y="2567757"/>
            <a:chExt cx="2760589" cy="1725666"/>
          </a:xfrm>
        </p:grpSpPr>
        <p:sp>
          <p:nvSpPr>
            <p:cNvPr id="5" name="Rounded Rectangle 4"/>
            <p:cNvSpPr/>
            <p:nvPr/>
          </p:nvSpPr>
          <p:spPr>
            <a:xfrm>
              <a:off x="107504" y="2637239"/>
              <a:ext cx="2736304" cy="1656184"/>
            </a:xfrm>
            <a:prstGeom prst="round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8080" y="2567757"/>
              <a:ext cx="195515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chemeClr val="tx1"/>
                    </a:solidFill>
                    <a:prstDash val="solid"/>
                  </a:ln>
                  <a:solidFill>
                    <a:schemeClr val="accent5"/>
                  </a:solidFill>
                  <a:effectLst/>
                </a:rPr>
                <a:t>Research</a:t>
              </a:r>
              <a:endParaRPr lang="en-US" sz="3200" b="1" cap="all" spc="0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5"/>
                </a:solidFill>
                <a:effectLst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1789" y="3110024"/>
              <a:ext cx="273630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Research who conceived the Venn diagram and when.</a:t>
              </a:r>
            </a:p>
            <a:p>
              <a:endParaRPr lang="en-GB" sz="1200" dirty="0"/>
            </a:p>
            <a:p>
              <a:r>
                <a:rPr lang="en-GB" sz="1200" dirty="0" smtClean="0"/>
                <a:t>Try to find out some applications of Venn diagrams (maybe to real life!).</a:t>
              </a:r>
              <a:endParaRPr lang="en-GB" sz="1200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814614" y="-54490"/>
            <a:ext cx="55147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Sets and Venn diagrams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3170166" y="1410412"/>
                <a:ext cx="2710752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AutoNum type="arabicPeriod"/>
                </a:pPr>
                <a:r>
                  <a:rPr lang="en-GB" sz="1100" dirty="0" smtClean="0"/>
                  <a:t>Represent the following groups of sets on a Venn diagram:</a:t>
                </a:r>
              </a:p>
              <a:p>
                <a:pPr marL="685800" lvl="1" indent="-228600"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GB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1, 2, 3, 4, 5, 6</m:t>
                        </m:r>
                      </m:e>
                    </m:d>
                  </m:oMath>
                </a14:m>
                <a:r>
                  <a:rPr lang="en-GB" sz="1100" b="0" dirty="0" smtClean="0">
                    <a:ea typeface="Cambria Math" panose="02040503050406030204" pitchFamily="18" charset="0"/>
                  </a:rPr>
                  <a:t> 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1, 2, 6</m:t>
                          </m:r>
                        </m:e>
                      </m:d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100" b="0" dirty="0" smtClean="0">
                  <a:ea typeface="Cambria Math" panose="02040503050406030204" pitchFamily="18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2, 4, 6</m:t>
                          </m:r>
                        </m:e>
                      </m:d>
                    </m:oMath>
                  </m:oMathPara>
                </a14:m>
                <a:endParaRPr lang="en-GB" sz="1100" b="0" dirty="0" smtClean="0">
                  <a:ea typeface="Cambria Math" panose="02040503050406030204" pitchFamily="18" charset="0"/>
                </a:endParaRPr>
              </a:p>
              <a:p>
                <a:pPr lvl="1"/>
                <a:endParaRPr lang="en-GB" sz="1100" b="0" dirty="0" smtClean="0">
                  <a:ea typeface="Cambria Math" panose="02040503050406030204" pitchFamily="18" charset="0"/>
                </a:endParaRPr>
              </a:p>
              <a:p>
                <a:pPr marL="685800" lvl="1" indent="-228600">
                  <a:buFont typeface="+mj-lt"/>
                  <a:buAutoNum type="alphaLcPeriod" startAt="2"/>
                </a:pP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1, 2, 3, 4, 5, 6</m:t>
                        </m:r>
                      </m:e>
                    </m:d>
                  </m:oMath>
                </a14:m>
                <a:r>
                  <a:rPr lang="en-GB" sz="1100" dirty="0">
                    <a:ea typeface="Cambria Math" panose="02040503050406030204" pitchFamily="18" charset="0"/>
                  </a:rPr>
                  <a:t> 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2, </m:t>
                          </m:r>
                          <m:r>
                            <a:rPr lang="en-GB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3, 5</m:t>
                          </m:r>
                        </m:e>
                      </m:d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100" dirty="0">
                  <a:ea typeface="Cambria Math" panose="02040503050406030204" pitchFamily="18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2, </m:t>
                          </m:r>
                          <m:r>
                            <a:rPr lang="en-GB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GB" sz="1100" dirty="0">
                  <a:ea typeface="Cambria Math" panose="02040503050406030204" pitchFamily="18" charset="0"/>
                </a:endParaRPr>
              </a:p>
              <a:p>
                <a:pPr marL="685800" lvl="1" indent="-228600">
                  <a:buFont typeface="+mj-lt"/>
                  <a:buAutoNum type="arabicPeriod"/>
                </a:pPr>
                <a:endParaRPr lang="en-GB" sz="1100" b="0" dirty="0" smtClean="0">
                  <a:ea typeface="Cambria Math" panose="02040503050406030204" pitchFamily="18" charset="0"/>
                </a:endParaRPr>
              </a:p>
              <a:p>
                <a:pPr marL="685800" lvl="1" indent="-228600">
                  <a:buFont typeface="+mj-lt"/>
                  <a:buAutoNum type="alphaLcPeriod" startAt="3"/>
                </a:pP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1, 2, 3, 4, 5, 6</m:t>
                        </m:r>
                      </m:e>
                    </m:d>
                  </m:oMath>
                </a14:m>
                <a:r>
                  <a:rPr lang="en-GB" sz="1100" dirty="0">
                    <a:ea typeface="Cambria Math" panose="02040503050406030204" pitchFamily="18" charset="0"/>
                  </a:rPr>
                  <a:t> 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1, 2, </m:t>
                          </m:r>
                          <m:r>
                            <a:rPr lang="en-GB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100" dirty="0">
                  <a:ea typeface="Cambria Math" panose="02040503050406030204" pitchFamily="18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6</m:t>
                          </m:r>
                        </m:e>
                      </m:d>
                    </m:oMath>
                  </m:oMathPara>
                </a14:m>
                <a:endParaRPr lang="en-GB" sz="1100" dirty="0" smtClean="0">
                  <a:ea typeface="Cambria Math" panose="02040503050406030204" pitchFamily="18" charset="0"/>
                </a:endParaRPr>
              </a:p>
              <a:p>
                <a:endParaRPr lang="en-GB" sz="1100" dirty="0" smtClean="0">
                  <a:ea typeface="Cambria Math" panose="02040503050406030204" pitchFamily="18" charset="0"/>
                </a:endParaRPr>
              </a:p>
              <a:p>
                <a:pPr marL="228600" indent="-228600">
                  <a:buFont typeface="+mj-lt"/>
                  <a:buAutoNum type="arabicPeriod" startAt="2"/>
                </a:pPr>
                <a:r>
                  <a:rPr lang="en-GB" sz="1100" dirty="0" smtClean="0">
                    <a:ea typeface="Cambria Math" panose="02040503050406030204" pitchFamily="18" charset="0"/>
                  </a:rPr>
                  <a:t>For each part of question write down the members of the following sets:</a:t>
                </a:r>
              </a:p>
              <a:p>
                <a:pPr marL="742950" lvl="1" indent="-2857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100" dirty="0" smtClean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100" dirty="0" smtClean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endParaRPr lang="en-GB" sz="1100" dirty="0">
                  <a:ea typeface="Cambria Math" panose="02040503050406030204" pitchFamily="18" charset="0"/>
                </a:endParaRPr>
              </a:p>
              <a:p>
                <a:pPr marL="685800" lvl="1" indent="-228600">
                  <a:buFont typeface="+mj-lt"/>
                  <a:buAutoNum type="romanLcPeriod"/>
                </a:pPr>
                <a:endParaRPr lang="en-GB" sz="11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166" y="1410412"/>
                <a:ext cx="2710752" cy="3477875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t="-1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336453" y="5327630"/>
            <a:ext cx="2710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 smtClean="0"/>
              <a:t>Draw a Venn diagram if you need it!</a:t>
            </a:r>
            <a:endParaRPr lang="en-GB" sz="1100" i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80918" y="1418432"/>
            <a:ext cx="0" cy="326199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72072" y="1410412"/>
            <a:ext cx="244827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n-GB" sz="1100" dirty="0"/>
              <a:t>There are 60 people at an activity centre.</a:t>
            </a:r>
          </a:p>
          <a:p>
            <a:pPr lvl="1"/>
            <a:r>
              <a:rPr lang="en-GB" sz="1100" dirty="0" smtClean="0"/>
              <a:t>31 </a:t>
            </a:r>
            <a:r>
              <a:rPr lang="en-GB" sz="1100" dirty="0"/>
              <a:t>go sailing,</a:t>
            </a:r>
          </a:p>
          <a:p>
            <a:pPr lvl="1"/>
            <a:r>
              <a:rPr lang="en-GB" sz="1100" dirty="0" smtClean="0"/>
              <a:t>24 </a:t>
            </a:r>
            <a:r>
              <a:rPr lang="en-GB" sz="1100" dirty="0"/>
              <a:t>go sailing and go on </a:t>
            </a:r>
            <a:r>
              <a:rPr lang="en-GB" sz="1100" dirty="0" smtClean="0"/>
              <a:t>the </a:t>
            </a:r>
            <a:r>
              <a:rPr lang="en-GB" sz="1100" dirty="0"/>
              <a:t>climbing wall,</a:t>
            </a:r>
          </a:p>
          <a:p>
            <a:pPr lvl="1"/>
            <a:r>
              <a:rPr lang="en-GB" sz="1100" dirty="0" smtClean="0"/>
              <a:t>12 </a:t>
            </a:r>
            <a:r>
              <a:rPr lang="en-GB" sz="1100" dirty="0"/>
              <a:t>do neither </a:t>
            </a:r>
            <a:r>
              <a:rPr lang="en-GB" sz="1100" dirty="0" smtClean="0"/>
              <a:t>activity.</a:t>
            </a:r>
          </a:p>
          <a:p>
            <a:pPr lvl="1"/>
            <a:r>
              <a:rPr lang="en-GB" sz="1100" dirty="0" smtClean="0"/>
              <a:t>How </a:t>
            </a:r>
            <a:r>
              <a:rPr lang="en-GB" sz="1100" dirty="0"/>
              <a:t>many just go on </a:t>
            </a:r>
            <a:r>
              <a:rPr lang="en-GB" sz="1100" dirty="0" smtClean="0"/>
              <a:t>the </a:t>
            </a:r>
            <a:r>
              <a:rPr lang="en-GB" sz="1100" dirty="0"/>
              <a:t>climbing wall but do not go sailing</a:t>
            </a:r>
            <a:r>
              <a:rPr lang="en-GB" sz="1100" dirty="0" smtClean="0"/>
              <a:t>?</a:t>
            </a:r>
          </a:p>
          <a:p>
            <a:pPr lvl="1"/>
            <a:endParaRPr lang="en-GB" sz="1100" dirty="0"/>
          </a:p>
          <a:p>
            <a:pPr marL="228600" indent="-228600">
              <a:buFont typeface="+mj-lt"/>
              <a:buAutoNum type="arabicPeriod" startAt="4"/>
            </a:pPr>
            <a:r>
              <a:rPr lang="en-GB" sz="1100" dirty="0" smtClean="0"/>
              <a:t> </a:t>
            </a:r>
            <a:endParaRPr lang="en-GB" sz="11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59920" y="3002449"/>
            <a:ext cx="2397942" cy="120753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24" name="TextBox 1023"/>
              <p:cNvSpPr txBox="1"/>
              <p:nvPr/>
            </p:nvSpPr>
            <p:spPr>
              <a:xfrm>
                <a:off x="5951017" y="4214304"/>
                <a:ext cx="257705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 smtClean="0"/>
                  <a:t>Write down the members of :</a:t>
                </a:r>
              </a:p>
              <a:p>
                <a:r>
                  <a:rPr lang="en-GB" sz="1100" dirty="0" err="1" smtClean="0"/>
                  <a:t>i</a:t>
                </a:r>
                <a:r>
                  <a:rPr lang="en-GB" sz="1100" dirty="0" smtClean="0"/>
                  <a:t>)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100" dirty="0" smtClean="0"/>
                  <a:t>	ii)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1100" dirty="0" smtClean="0"/>
                  <a:t>	iii)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endParaRPr lang="en-GB" sz="1100" dirty="0"/>
              </a:p>
            </p:txBody>
          </p:sp>
        </mc:Choice>
        <mc:Fallback>
          <p:sp>
            <p:nvSpPr>
              <p:cNvPr id="1024" name="TextBox 10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017" y="4214304"/>
                <a:ext cx="2577052" cy="430887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t="-1408"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5" name="Picture 102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71747" y="5573985"/>
            <a:ext cx="5200650" cy="109537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964595" y="5013176"/>
            <a:ext cx="5999892" cy="1656184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31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126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Morrison</dc:creator>
  <cp:lastModifiedBy>Joanne Morgan</cp:lastModifiedBy>
  <cp:revision>23</cp:revision>
  <dcterms:created xsi:type="dcterms:W3CDTF">2015-03-03T20:36:59Z</dcterms:created>
  <dcterms:modified xsi:type="dcterms:W3CDTF">2015-12-09T20:54:05Z</dcterms:modified>
</cp:coreProperties>
</file>