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9" r:id="rId4"/>
  </p:sldIdLst>
  <p:sldSz cx="9144000" cy="6858000" type="screen4x3"/>
  <p:notesSz cx="6888163" cy="100203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FF66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pitchFamily="1" charset="-128"/>
              </a:defRPr>
            </a:lvl1pPr>
          </a:lstStyle>
          <a:p>
            <a:pPr>
              <a:defRPr/>
            </a:pPr>
            <a:fld id="{C5CA10AD-9229-4B86-A071-6D6D8FB44F4B}" type="datetimeFigureOut">
              <a:rPr lang="en-US"/>
              <a:pPr>
                <a:defRPr/>
              </a:pPr>
              <a:t>6/14/2015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pitchFamily="1" charset="-128"/>
              </a:defRPr>
            </a:lvl1pPr>
          </a:lstStyle>
          <a:p>
            <a:pPr>
              <a:defRPr/>
            </a:pPr>
            <a:fld id="{81BDEEFA-0744-4E04-B1FC-ADAFA6A5E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Tree: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Week Flowers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lain"/>
              <a:defRPr/>
            </a:pPr>
            <a:r>
              <a:rPr lang="en-US" dirty="0" smtClean="0">
                <a:ea typeface="+mn-ea"/>
              </a:rPr>
              <a:t>2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lain"/>
              <a:defRPr/>
            </a:pPr>
            <a:r>
              <a:rPr lang="en-US" dirty="0" smtClean="0">
                <a:ea typeface="+mn-ea"/>
              </a:rPr>
              <a:t>4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lain"/>
              <a:defRPr/>
            </a:pPr>
            <a:r>
              <a:rPr lang="en-US" dirty="0" smtClean="0">
                <a:ea typeface="+mn-ea"/>
              </a:rPr>
              <a:t>8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lain"/>
              <a:defRPr/>
            </a:pPr>
            <a:r>
              <a:rPr lang="en-US" dirty="0" smtClean="0">
                <a:ea typeface="+mn-ea"/>
              </a:rPr>
              <a:t>16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lain"/>
              <a:defRPr/>
            </a:pPr>
            <a:r>
              <a:rPr lang="en-US" dirty="0" smtClean="0">
                <a:ea typeface="+mn-ea"/>
              </a:rPr>
              <a:t>32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lain"/>
              <a:defRPr/>
            </a:pPr>
            <a:r>
              <a:rPr lang="en-US" dirty="0" smtClean="0">
                <a:ea typeface="+mn-ea"/>
              </a:rPr>
              <a:t>64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lain"/>
              <a:defRPr/>
            </a:pPr>
            <a:endParaRPr lang="en-US" dirty="0" smtClean="0">
              <a:ea typeface="+mn-ea"/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lain"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868477-4FBB-4DE8-A5F5-FF0D915D3CAC}" type="slidenum">
              <a:rPr lang="en-US">
                <a:ea typeface="ＭＳ Ｐゴシック" pitchFamily="34" charset="-128"/>
              </a:rPr>
              <a:pPr/>
              <a:t>2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B0B61-1F46-4504-92C7-199AF2E58C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FA4E-478D-44C2-B4B8-D3A5A0031B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DFAC7-D5F2-477A-954F-7E80661E1A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CC5E3-4A8D-43F0-A585-64C5E69F7C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F8908-0AB5-4BFC-9D52-3F60CF8A26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82CC0-7DC1-41D2-AD93-FC942EF132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A2E1F-3871-4AD5-8E75-B891CAA0BD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9E64B-D6DA-4594-8D34-D2FF55B62C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BF3D6-A842-493D-9154-0178D0BDDC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867B5-EE92-40B1-AC8B-ED0DEA2DDF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D6550-9E7B-4DB7-84B3-64C5DF4219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42672-C948-4D81-B511-E14143064B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ＭＳ Ｐゴシック" pitchFamily="1" charset="-128"/>
              </a:defRPr>
            </a:lvl1pPr>
          </a:lstStyle>
          <a:p>
            <a:pPr>
              <a:defRPr/>
            </a:pPr>
            <a:fld id="{4B192DE6-43A1-4A7B-908E-ED8A34534F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950" y="549275"/>
            <a:ext cx="2592388" cy="15113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u="sng" dirty="0">
                <a:solidFill>
                  <a:schemeClr val="tx2"/>
                </a:solidFill>
              </a:rPr>
              <a:t>Key words</a:t>
            </a:r>
          </a:p>
          <a:p>
            <a:pPr algn="ctr">
              <a:defRPr/>
            </a:pPr>
            <a:r>
              <a:rPr lang="en-US" sz="1100" dirty="0">
                <a:solidFill>
                  <a:schemeClr val="tx2"/>
                </a:solidFill>
              </a:rPr>
              <a:t>Term</a:t>
            </a:r>
          </a:p>
          <a:p>
            <a:pPr algn="ctr">
              <a:defRPr/>
            </a:pPr>
            <a:r>
              <a:rPr lang="en-US" sz="1100" dirty="0">
                <a:solidFill>
                  <a:schemeClr val="tx2"/>
                </a:solidFill>
              </a:rPr>
              <a:t>Nth term rule</a:t>
            </a:r>
          </a:p>
          <a:p>
            <a:pPr algn="ctr">
              <a:defRPr/>
            </a:pPr>
            <a:r>
              <a:rPr lang="en-US" sz="1100" dirty="0">
                <a:solidFill>
                  <a:schemeClr val="tx2"/>
                </a:solidFill>
              </a:rPr>
              <a:t>Linear</a:t>
            </a:r>
          </a:p>
          <a:p>
            <a:pPr algn="ctr">
              <a:defRPr/>
            </a:pPr>
            <a:r>
              <a:rPr lang="en-US" sz="1100" dirty="0">
                <a:solidFill>
                  <a:schemeClr val="tx2"/>
                </a:solidFill>
              </a:rPr>
              <a:t>Quadratic</a:t>
            </a:r>
          </a:p>
          <a:p>
            <a:pPr algn="ctr">
              <a:defRPr/>
            </a:pPr>
            <a:r>
              <a:rPr lang="en-US" sz="1100" dirty="0">
                <a:solidFill>
                  <a:schemeClr val="tx2"/>
                </a:solidFill>
              </a:rPr>
              <a:t>Pattern</a:t>
            </a:r>
          </a:p>
          <a:p>
            <a:pPr algn="ctr">
              <a:defRPr/>
            </a:pPr>
            <a:r>
              <a:rPr lang="en-US" sz="1100" dirty="0">
                <a:solidFill>
                  <a:schemeClr val="tx2"/>
                </a:solidFill>
              </a:rPr>
              <a:t>Sequence</a:t>
            </a:r>
            <a:endParaRPr lang="en-US" sz="16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7950" y="2276475"/>
            <a:ext cx="2592388" cy="151288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u="sng" dirty="0">
                <a:solidFill>
                  <a:schemeClr val="tx2"/>
                </a:solidFill>
              </a:rPr>
              <a:t>Interesting fact</a:t>
            </a:r>
          </a:p>
          <a:p>
            <a:pPr algn="ctr">
              <a:defRPr/>
            </a:pPr>
            <a:r>
              <a:rPr lang="en-US" sz="1200" dirty="0">
                <a:solidFill>
                  <a:schemeClr val="tx2"/>
                </a:solidFill>
              </a:rPr>
              <a:t>Have you heard about the Fibonacci sequence? Google it and write an interesting fact here!</a:t>
            </a:r>
          </a:p>
          <a:p>
            <a:pPr algn="ctr">
              <a:defRPr/>
            </a:pPr>
            <a:endParaRPr lang="en-US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7950" y="4149725"/>
            <a:ext cx="2592388" cy="244792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u="sng" dirty="0">
                <a:solidFill>
                  <a:schemeClr val="tx2"/>
                </a:solidFill>
              </a:rPr>
              <a:t>My space</a:t>
            </a:r>
          </a:p>
          <a:p>
            <a:pPr>
              <a:defRPr/>
            </a:pPr>
            <a:r>
              <a:rPr lang="en-US" sz="1100" dirty="0">
                <a:solidFill>
                  <a:schemeClr val="tx2"/>
                </a:solidFill>
              </a:rPr>
              <a:t>Write down 3 sequences, one of which, must be a quadratic, for the class to solve. Write down the nth term in brackets</a:t>
            </a:r>
          </a:p>
          <a:p>
            <a:pPr>
              <a:defRPr/>
            </a:pPr>
            <a:endParaRPr lang="en-US" sz="1100" dirty="0">
              <a:solidFill>
                <a:schemeClr val="tx2"/>
              </a:solidFill>
            </a:endParaRPr>
          </a:p>
          <a:p>
            <a:pPr>
              <a:defRPr/>
            </a:pPr>
            <a:endParaRPr lang="en-US" sz="1100" dirty="0">
              <a:solidFill>
                <a:schemeClr val="tx2"/>
              </a:solidFill>
            </a:endParaRPr>
          </a:p>
          <a:p>
            <a:pPr>
              <a:defRPr/>
            </a:pPr>
            <a:endParaRPr lang="en-US" sz="11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43213" y="549275"/>
            <a:ext cx="4176712" cy="619283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u="sng" dirty="0">
                <a:solidFill>
                  <a:schemeClr val="tx2"/>
                </a:solidFill>
              </a:rPr>
              <a:t>Key learning</a:t>
            </a:r>
          </a:p>
          <a:p>
            <a:pPr algn="ctr">
              <a:defRPr/>
            </a:pPr>
            <a:r>
              <a:rPr lang="en-US" sz="1400" dirty="0">
                <a:solidFill>
                  <a:schemeClr val="tx2"/>
                </a:solidFill>
              </a:rPr>
              <a:t>Work out the nth term for each section</a:t>
            </a:r>
          </a:p>
          <a:p>
            <a:pPr>
              <a:defRPr/>
            </a:pPr>
            <a:r>
              <a:rPr lang="en-US" sz="1400" i="1" u="sng" dirty="0">
                <a:solidFill>
                  <a:schemeClr val="tx2"/>
                </a:solidFill>
              </a:rPr>
              <a:t>Linear</a:t>
            </a:r>
          </a:p>
          <a:p>
            <a:pPr marL="228600" indent="-228600">
              <a:buFontTx/>
              <a:buAutoNum type="alphaLcParenR"/>
              <a:defRPr/>
            </a:pPr>
            <a:r>
              <a:rPr lang="en-US" sz="1400" dirty="0">
                <a:solidFill>
                  <a:schemeClr val="tx2"/>
                </a:solidFill>
              </a:rPr>
              <a:t>2, 5, 8, 11</a:t>
            </a:r>
          </a:p>
          <a:p>
            <a:pPr marL="228600" indent="-228600">
              <a:buFontTx/>
              <a:buAutoNum type="alphaLcParenR"/>
              <a:defRPr/>
            </a:pPr>
            <a:r>
              <a:rPr lang="en-US" sz="1400" dirty="0">
                <a:solidFill>
                  <a:schemeClr val="tx2"/>
                </a:solidFill>
              </a:rPr>
              <a:t>6, 10, 14, 18</a:t>
            </a:r>
          </a:p>
          <a:p>
            <a:pPr marL="228600" indent="-228600">
              <a:buFontTx/>
              <a:buAutoNum type="alphaLcParenR"/>
              <a:defRPr/>
            </a:pPr>
            <a:r>
              <a:rPr lang="en-US" sz="1400" dirty="0">
                <a:solidFill>
                  <a:schemeClr val="tx2"/>
                </a:solidFill>
              </a:rPr>
              <a:t>15, 20, 25, 30</a:t>
            </a:r>
          </a:p>
          <a:p>
            <a:pPr marL="228600" indent="-228600">
              <a:buFontTx/>
              <a:buAutoNum type="alphaLcParenR"/>
              <a:defRPr/>
            </a:pPr>
            <a:r>
              <a:rPr lang="en-US" sz="1400" dirty="0">
                <a:solidFill>
                  <a:schemeClr val="tx2"/>
                </a:solidFill>
              </a:rPr>
              <a:t>-1, 6, 13, 20</a:t>
            </a:r>
          </a:p>
          <a:p>
            <a:pPr marL="228600" indent="-228600">
              <a:buFontTx/>
              <a:buAutoNum type="alphaLcParenR"/>
              <a:defRPr/>
            </a:pPr>
            <a:endParaRPr lang="en-US" sz="14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1400" i="1" u="sng" dirty="0">
                <a:solidFill>
                  <a:schemeClr val="tx2"/>
                </a:solidFill>
              </a:rPr>
              <a:t>Quadratic (bronze)</a:t>
            </a:r>
          </a:p>
          <a:p>
            <a:pPr marL="228600" indent="-228600">
              <a:buFontTx/>
              <a:buAutoNum type="alphaLcParenR"/>
              <a:defRPr/>
            </a:pPr>
            <a:r>
              <a:rPr lang="en-US" sz="1400" dirty="0">
                <a:solidFill>
                  <a:schemeClr val="tx2"/>
                </a:solidFill>
              </a:rPr>
              <a:t>2, 5, 10, 17</a:t>
            </a:r>
          </a:p>
          <a:p>
            <a:pPr marL="228600" indent="-228600">
              <a:buFontTx/>
              <a:buAutoNum type="alphaLcParenR"/>
              <a:defRPr/>
            </a:pPr>
            <a:r>
              <a:rPr lang="en-US" sz="1400" dirty="0">
                <a:solidFill>
                  <a:schemeClr val="tx2"/>
                </a:solidFill>
              </a:rPr>
              <a:t>6, 9, 14, 21</a:t>
            </a:r>
          </a:p>
          <a:p>
            <a:pPr marL="228600" indent="-228600">
              <a:buFontTx/>
              <a:buAutoNum type="alphaLcParenR"/>
              <a:defRPr/>
            </a:pPr>
            <a:r>
              <a:rPr lang="en-US" sz="1400" dirty="0">
                <a:solidFill>
                  <a:schemeClr val="tx2"/>
                </a:solidFill>
              </a:rPr>
              <a:t>-3, 0, 5, 2</a:t>
            </a:r>
          </a:p>
          <a:p>
            <a:pPr marL="228600" indent="-228600">
              <a:buFontTx/>
              <a:buAutoNum type="alphaLcParenR"/>
              <a:defRPr/>
            </a:pPr>
            <a:endParaRPr lang="en-US" sz="14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1400" i="1" u="sng" dirty="0">
                <a:solidFill>
                  <a:schemeClr val="tx2"/>
                </a:solidFill>
              </a:rPr>
              <a:t>Quadratic (silver)</a:t>
            </a:r>
          </a:p>
          <a:p>
            <a:pPr marL="228600" indent="-228600">
              <a:buFontTx/>
              <a:buAutoNum type="alphaLcParenR"/>
              <a:defRPr/>
            </a:pPr>
            <a:r>
              <a:rPr lang="en-US" sz="1400" dirty="0">
                <a:solidFill>
                  <a:schemeClr val="tx2"/>
                </a:solidFill>
              </a:rPr>
              <a:t>3, 8, 15, 24</a:t>
            </a:r>
            <a:endParaRPr lang="en-US" sz="2000" dirty="0">
              <a:solidFill>
                <a:schemeClr val="tx2"/>
              </a:solidFill>
            </a:endParaRPr>
          </a:p>
          <a:p>
            <a:pPr marL="228600" indent="-228600">
              <a:buFontTx/>
              <a:buAutoNum type="alphaLcParenR"/>
              <a:defRPr/>
            </a:pPr>
            <a:r>
              <a:rPr lang="en-US" sz="1400" dirty="0">
                <a:solidFill>
                  <a:schemeClr val="tx2"/>
                </a:solidFill>
              </a:rPr>
              <a:t>-2, -2, 0, 4</a:t>
            </a:r>
          </a:p>
          <a:p>
            <a:pPr>
              <a:defRPr/>
            </a:pPr>
            <a:endParaRPr lang="en-US" sz="14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1400" i="1" u="sng" dirty="0">
                <a:solidFill>
                  <a:schemeClr val="tx2"/>
                </a:solidFill>
              </a:rPr>
              <a:t>Quadratic (gold)</a:t>
            </a:r>
          </a:p>
          <a:p>
            <a:pPr marL="228600" indent="-228600">
              <a:buFontTx/>
              <a:buAutoNum type="alphaLcParenR"/>
              <a:defRPr/>
            </a:pPr>
            <a:r>
              <a:rPr lang="en-US" sz="1400" dirty="0">
                <a:solidFill>
                  <a:schemeClr val="tx2"/>
                </a:solidFill>
              </a:rPr>
              <a:t>2, 8, 16, 26</a:t>
            </a:r>
          </a:p>
          <a:p>
            <a:pPr marL="228600" indent="-228600">
              <a:buFontTx/>
              <a:buAutoNum type="alphaLcParenR"/>
              <a:defRPr/>
            </a:pPr>
            <a:r>
              <a:rPr lang="en-US" sz="1400" dirty="0">
                <a:solidFill>
                  <a:schemeClr val="tx2"/>
                </a:solidFill>
              </a:rPr>
              <a:t>6, 13, 22, 33</a:t>
            </a:r>
          </a:p>
          <a:p>
            <a:pPr algn="ctr">
              <a:defRPr/>
            </a:pPr>
            <a:endParaRPr lang="en-US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64388" y="620713"/>
            <a:ext cx="1871662" cy="620236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u="sng">
                <a:solidFill>
                  <a:schemeClr val="tx2"/>
                </a:solidFill>
                <a:ea typeface="ＭＳ Ｐゴシック" pitchFamily="1" charset="-128"/>
              </a:rPr>
              <a:t>Challenge</a:t>
            </a:r>
          </a:p>
          <a:p>
            <a:pPr algn="ctr">
              <a:defRPr/>
            </a:pPr>
            <a:r>
              <a:rPr lang="en-US" sz="1400">
                <a:solidFill>
                  <a:schemeClr val="tx2"/>
                </a:solidFill>
                <a:ea typeface="ＭＳ Ｐゴシック" pitchFamily="1" charset="-128"/>
              </a:rPr>
              <a:t>It is gardening time in my house! I have a mathematical plant which grows in a mathematical way. Last week, the stem spilt into two branches, this week it has spilt into another two branches. This will happen for another 4 weeks after which flowers will appear. How many flowers should I expect to see?</a:t>
            </a:r>
          </a:p>
          <a:p>
            <a:pPr algn="ctr">
              <a:defRPr/>
            </a:pPr>
            <a:endParaRPr lang="en-US" sz="1400">
              <a:solidFill>
                <a:schemeClr val="tx2"/>
              </a:solidFill>
              <a:ea typeface="ＭＳ Ｐゴシック" pitchFamily="1" charset="-128"/>
            </a:endParaRPr>
          </a:p>
          <a:p>
            <a:pPr algn="ctr">
              <a:defRPr/>
            </a:pPr>
            <a:endParaRPr lang="en-US" sz="1400">
              <a:solidFill>
                <a:schemeClr val="tx2"/>
              </a:solidFill>
              <a:ea typeface="ＭＳ Ｐゴシック" pitchFamily="1" charset="-128"/>
            </a:endParaRPr>
          </a:p>
          <a:p>
            <a:pPr algn="ctr">
              <a:defRPr/>
            </a:pPr>
            <a:endParaRPr lang="en-US" sz="1400">
              <a:solidFill>
                <a:schemeClr val="tx2"/>
              </a:solidFill>
              <a:ea typeface="ＭＳ Ｐゴシック" pitchFamily="1" charset="-128"/>
            </a:endParaRPr>
          </a:p>
          <a:p>
            <a:pPr algn="ctr">
              <a:defRPr/>
            </a:pPr>
            <a:endParaRPr lang="en-US" sz="1400">
              <a:solidFill>
                <a:schemeClr val="tx2"/>
              </a:solidFill>
              <a:ea typeface="ＭＳ Ｐゴシック" pitchFamily="1" charset="-128"/>
            </a:endParaRPr>
          </a:p>
          <a:p>
            <a:pPr algn="ctr">
              <a:defRPr/>
            </a:pPr>
            <a:endParaRPr lang="en-US" sz="1400">
              <a:solidFill>
                <a:schemeClr val="tx2"/>
              </a:solidFill>
              <a:ea typeface="ＭＳ Ｐゴシック" pitchFamily="1" charset="-128"/>
            </a:endParaRPr>
          </a:p>
          <a:p>
            <a:pPr algn="ctr">
              <a:defRPr/>
            </a:pPr>
            <a:endParaRPr lang="en-US" sz="1400">
              <a:solidFill>
                <a:schemeClr val="tx2"/>
              </a:solidFill>
              <a:ea typeface="ＭＳ Ｐゴシック" pitchFamily="1" charset="-128"/>
            </a:endParaRPr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0" y="11113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Sequences homework for Year_________ Set on ___________ Due on_____________</a:t>
            </a:r>
          </a:p>
        </p:txBody>
      </p:sp>
      <p:pic>
        <p:nvPicPr>
          <p:cNvPr id="2056" name="Picture 8" descr="Screen Shot 2015-03-10 at 18.45.24.png"/>
          <p:cNvPicPr>
            <a:picLocks noChangeAspect="1"/>
          </p:cNvPicPr>
          <p:nvPr/>
        </p:nvPicPr>
        <p:blipFill>
          <a:blip r:embed="rId2" cstate="print"/>
          <a:srcRect l="27431" t="42429" r="58957" b="33888"/>
          <a:stretch>
            <a:fillRect/>
          </a:stretch>
        </p:blipFill>
        <p:spPr bwMode="auto">
          <a:xfrm>
            <a:off x="7451725" y="5373688"/>
            <a:ext cx="12446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 rot="3890752">
            <a:off x="3947718" y="4162497"/>
            <a:ext cx="2403266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Level 7</a:t>
            </a:r>
          </a:p>
        </p:txBody>
      </p:sp>
      <p:sp>
        <p:nvSpPr>
          <p:cNvPr id="13" name="Rectangle 12"/>
          <p:cNvSpPr/>
          <p:nvPr/>
        </p:nvSpPr>
        <p:spPr>
          <a:xfrm rot="3480183">
            <a:off x="4493806" y="2053871"/>
            <a:ext cx="1054420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Level 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5738" y="6450013"/>
            <a:ext cx="151288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ea typeface="ＭＳ Ｐゴシック" pitchFamily="1" charset="-128"/>
              </a:rPr>
              <a:t>Created by missnmaths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950" y="549275"/>
            <a:ext cx="2592388" cy="15113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u="sng" dirty="0">
                <a:solidFill>
                  <a:schemeClr val="tx2"/>
                </a:solidFill>
              </a:rPr>
              <a:t>Key words</a:t>
            </a:r>
          </a:p>
          <a:p>
            <a:pPr algn="ctr">
              <a:defRPr/>
            </a:pPr>
            <a:r>
              <a:rPr lang="en-US" sz="1100" dirty="0">
                <a:solidFill>
                  <a:schemeClr val="tx2"/>
                </a:solidFill>
              </a:rPr>
              <a:t>Term</a:t>
            </a:r>
          </a:p>
          <a:p>
            <a:pPr algn="ctr">
              <a:defRPr/>
            </a:pPr>
            <a:r>
              <a:rPr lang="en-US" sz="1100" dirty="0">
                <a:solidFill>
                  <a:schemeClr val="tx2"/>
                </a:solidFill>
              </a:rPr>
              <a:t>Nth term rule</a:t>
            </a:r>
          </a:p>
          <a:p>
            <a:pPr algn="ctr">
              <a:defRPr/>
            </a:pPr>
            <a:r>
              <a:rPr lang="en-US" sz="1100" dirty="0">
                <a:solidFill>
                  <a:schemeClr val="tx2"/>
                </a:solidFill>
              </a:rPr>
              <a:t>Linear</a:t>
            </a:r>
          </a:p>
          <a:p>
            <a:pPr algn="ctr">
              <a:defRPr/>
            </a:pPr>
            <a:r>
              <a:rPr lang="en-US" sz="1100" dirty="0">
                <a:solidFill>
                  <a:schemeClr val="tx2"/>
                </a:solidFill>
              </a:rPr>
              <a:t>Quadratic</a:t>
            </a:r>
          </a:p>
          <a:p>
            <a:pPr algn="ctr">
              <a:defRPr/>
            </a:pPr>
            <a:r>
              <a:rPr lang="en-US" sz="1100" dirty="0">
                <a:solidFill>
                  <a:schemeClr val="tx2"/>
                </a:solidFill>
              </a:rPr>
              <a:t>Pattern</a:t>
            </a:r>
          </a:p>
          <a:p>
            <a:pPr algn="ctr">
              <a:defRPr/>
            </a:pPr>
            <a:r>
              <a:rPr lang="en-US" sz="1100" dirty="0">
                <a:solidFill>
                  <a:schemeClr val="tx2"/>
                </a:solidFill>
              </a:rPr>
              <a:t>Sequence</a:t>
            </a:r>
            <a:endParaRPr lang="en-US" sz="16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7950" y="2276475"/>
            <a:ext cx="2592388" cy="151288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u="sng" dirty="0">
                <a:solidFill>
                  <a:schemeClr val="tx2"/>
                </a:solidFill>
              </a:rPr>
              <a:t>Interesting fact</a:t>
            </a:r>
          </a:p>
          <a:p>
            <a:pPr algn="ctr">
              <a:defRPr/>
            </a:pPr>
            <a:r>
              <a:rPr lang="en-US" sz="1200" dirty="0">
                <a:solidFill>
                  <a:schemeClr val="tx2"/>
                </a:solidFill>
              </a:rPr>
              <a:t>Have you heard about the Fibonacci sequence? Google it and write an interesting fact here!</a:t>
            </a:r>
          </a:p>
          <a:p>
            <a:pPr algn="ctr">
              <a:defRPr/>
            </a:pPr>
            <a:endParaRPr lang="en-US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7950" y="4149725"/>
            <a:ext cx="2592388" cy="244792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u="sng" dirty="0">
                <a:solidFill>
                  <a:schemeClr val="tx2"/>
                </a:solidFill>
              </a:rPr>
              <a:t>My space</a:t>
            </a:r>
          </a:p>
          <a:p>
            <a:pPr>
              <a:defRPr/>
            </a:pPr>
            <a:r>
              <a:rPr lang="en-US" sz="1100" dirty="0">
                <a:solidFill>
                  <a:schemeClr val="tx2"/>
                </a:solidFill>
              </a:rPr>
              <a:t>Write down 3 sequences, one of which, must be a quadratic, for the class to solve. Write down the nth term in brackets</a:t>
            </a:r>
          </a:p>
          <a:p>
            <a:pPr>
              <a:defRPr/>
            </a:pPr>
            <a:endParaRPr lang="en-US" sz="1100" dirty="0">
              <a:solidFill>
                <a:schemeClr val="tx2"/>
              </a:solidFill>
            </a:endParaRPr>
          </a:p>
          <a:p>
            <a:pPr>
              <a:defRPr/>
            </a:pPr>
            <a:endParaRPr lang="en-US" sz="1100" dirty="0">
              <a:solidFill>
                <a:schemeClr val="tx2"/>
              </a:solidFill>
            </a:endParaRPr>
          </a:p>
          <a:p>
            <a:pPr>
              <a:defRPr/>
            </a:pPr>
            <a:endParaRPr lang="en-US" sz="11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43213" y="549275"/>
            <a:ext cx="4176712" cy="619283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u="sng">
                <a:solidFill>
                  <a:schemeClr val="tx2"/>
                </a:solidFill>
                <a:ea typeface="ＭＳ Ｐゴシック" pitchFamily="1" charset="-128"/>
              </a:rPr>
              <a:t>Key learning</a:t>
            </a:r>
          </a:p>
          <a:p>
            <a:pPr algn="ctr">
              <a:defRPr/>
            </a:pPr>
            <a:r>
              <a:rPr lang="en-US" sz="1400">
                <a:solidFill>
                  <a:schemeClr val="tx2"/>
                </a:solidFill>
                <a:ea typeface="ＭＳ Ｐゴシック" pitchFamily="1" charset="-128"/>
              </a:rPr>
              <a:t>Work out the nth term for each section</a:t>
            </a:r>
          </a:p>
          <a:p>
            <a:pPr>
              <a:defRPr/>
            </a:pPr>
            <a:r>
              <a:rPr lang="en-US" sz="1400" i="1" u="sng">
                <a:solidFill>
                  <a:schemeClr val="tx2"/>
                </a:solidFill>
                <a:ea typeface="ＭＳ Ｐゴシック" pitchFamily="1" charset="-128"/>
              </a:rPr>
              <a:t>Linear</a:t>
            </a:r>
          </a:p>
          <a:p>
            <a:pPr>
              <a:buFontTx/>
              <a:buAutoNum type="alphaLcParenR"/>
              <a:defRPr/>
            </a:pPr>
            <a:r>
              <a:rPr lang="en-US" sz="1400">
                <a:solidFill>
                  <a:schemeClr val="tx2"/>
                </a:solidFill>
                <a:ea typeface="ＭＳ Ｐゴシック" pitchFamily="1" charset="-128"/>
              </a:rPr>
              <a:t>2, 5, 8, 11 </a:t>
            </a:r>
            <a:r>
              <a:rPr lang="en-US" sz="1400">
                <a:solidFill>
                  <a:srgbClr val="FF0000"/>
                </a:solidFill>
                <a:ea typeface="ＭＳ Ｐゴシック" pitchFamily="1" charset="-128"/>
              </a:rPr>
              <a:t>3n -1 </a:t>
            </a:r>
            <a:endParaRPr lang="en-US" sz="1400">
              <a:solidFill>
                <a:schemeClr val="tx2"/>
              </a:solidFill>
              <a:ea typeface="ＭＳ Ｐゴシック" pitchFamily="1" charset="-128"/>
            </a:endParaRPr>
          </a:p>
          <a:p>
            <a:pPr>
              <a:buFontTx/>
              <a:buAutoNum type="alphaLcParenR"/>
              <a:defRPr/>
            </a:pPr>
            <a:r>
              <a:rPr lang="en-US" sz="1400">
                <a:solidFill>
                  <a:schemeClr val="tx2"/>
                </a:solidFill>
                <a:ea typeface="ＭＳ Ｐゴシック" pitchFamily="1" charset="-128"/>
              </a:rPr>
              <a:t>6, 10, 14, 18 </a:t>
            </a:r>
            <a:r>
              <a:rPr lang="en-US" sz="1400">
                <a:solidFill>
                  <a:srgbClr val="FF0000"/>
                </a:solidFill>
                <a:ea typeface="ＭＳ Ｐゴシック" pitchFamily="1" charset="-128"/>
              </a:rPr>
              <a:t>4n +2</a:t>
            </a:r>
          </a:p>
          <a:p>
            <a:pPr>
              <a:buFontTx/>
              <a:buAutoNum type="alphaLcParenR"/>
              <a:defRPr/>
            </a:pPr>
            <a:r>
              <a:rPr lang="en-US" sz="1400">
                <a:solidFill>
                  <a:schemeClr val="tx2"/>
                </a:solidFill>
                <a:ea typeface="ＭＳ Ｐゴシック" pitchFamily="1" charset="-128"/>
              </a:rPr>
              <a:t>15, 20, 25, 30 </a:t>
            </a:r>
            <a:r>
              <a:rPr lang="en-US" sz="1400">
                <a:solidFill>
                  <a:srgbClr val="FF0000"/>
                </a:solidFill>
                <a:ea typeface="ＭＳ Ｐゴシック" pitchFamily="1" charset="-128"/>
              </a:rPr>
              <a:t>5n + 10</a:t>
            </a:r>
            <a:endParaRPr lang="en-US" sz="1400">
              <a:solidFill>
                <a:schemeClr val="tx2"/>
              </a:solidFill>
              <a:ea typeface="ＭＳ Ｐゴシック" pitchFamily="1" charset="-128"/>
            </a:endParaRPr>
          </a:p>
          <a:p>
            <a:pPr>
              <a:buFontTx/>
              <a:buAutoNum type="alphaLcParenR"/>
              <a:defRPr/>
            </a:pPr>
            <a:r>
              <a:rPr lang="en-US" sz="1400">
                <a:solidFill>
                  <a:schemeClr val="tx2"/>
                </a:solidFill>
                <a:ea typeface="ＭＳ Ｐゴシック" pitchFamily="1" charset="-128"/>
              </a:rPr>
              <a:t>-1, 6, 13, 20 </a:t>
            </a:r>
            <a:r>
              <a:rPr lang="en-US" sz="1400">
                <a:solidFill>
                  <a:srgbClr val="FF0000"/>
                </a:solidFill>
                <a:ea typeface="ＭＳ Ｐゴシック" pitchFamily="1" charset="-128"/>
              </a:rPr>
              <a:t>7n-8</a:t>
            </a:r>
            <a:endParaRPr lang="en-US" sz="1400">
              <a:solidFill>
                <a:schemeClr val="tx2"/>
              </a:solidFill>
              <a:ea typeface="ＭＳ Ｐゴシック" pitchFamily="1" charset="-128"/>
            </a:endParaRPr>
          </a:p>
          <a:p>
            <a:pPr>
              <a:buFontTx/>
              <a:buAutoNum type="alphaLcParenR"/>
              <a:defRPr/>
            </a:pPr>
            <a:endParaRPr lang="en-US" sz="1400">
              <a:solidFill>
                <a:schemeClr val="tx2"/>
              </a:solidFill>
              <a:ea typeface="ＭＳ Ｐゴシック" pitchFamily="1" charset="-128"/>
            </a:endParaRPr>
          </a:p>
          <a:p>
            <a:pPr>
              <a:defRPr/>
            </a:pPr>
            <a:r>
              <a:rPr lang="en-US" sz="1400" i="1" u="sng">
                <a:solidFill>
                  <a:schemeClr val="tx2"/>
                </a:solidFill>
                <a:ea typeface="ＭＳ Ｐゴシック" pitchFamily="1" charset="-128"/>
              </a:rPr>
              <a:t>Quadratic (bronze)</a:t>
            </a:r>
          </a:p>
          <a:p>
            <a:pPr>
              <a:buFontTx/>
              <a:buAutoNum type="alphaLcParenR"/>
              <a:defRPr/>
            </a:pPr>
            <a:r>
              <a:rPr lang="en-US" sz="1400">
                <a:solidFill>
                  <a:schemeClr val="tx2"/>
                </a:solidFill>
                <a:ea typeface="ＭＳ Ｐゴシック" pitchFamily="1" charset="-128"/>
              </a:rPr>
              <a:t>2, 5, 10, 17 </a:t>
            </a:r>
            <a:r>
              <a:rPr lang="en-US" sz="1400">
                <a:solidFill>
                  <a:srgbClr val="FF0000"/>
                </a:solidFill>
                <a:ea typeface="ＭＳ Ｐゴシック" pitchFamily="1" charset="-128"/>
              </a:rPr>
              <a:t>n</a:t>
            </a:r>
            <a:r>
              <a:rPr lang="en-US" sz="1400" baseline="30000">
                <a:solidFill>
                  <a:srgbClr val="FF0000"/>
                </a:solidFill>
                <a:ea typeface="ＭＳ Ｐゴシック" pitchFamily="1" charset="-128"/>
              </a:rPr>
              <a:t>2</a:t>
            </a:r>
            <a:r>
              <a:rPr lang="en-US" sz="1400">
                <a:solidFill>
                  <a:srgbClr val="FF0000"/>
                </a:solidFill>
                <a:ea typeface="ＭＳ Ｐゴシック" pitchFamily="1" charset="-128"/>
              </a:rPr>
              <a:t> + 1</a:t>
            </a:r>
            <a:endParaRPr lang="en-US" sz="1400">
              <a:solidFill>
                <a:schemeClr val="tx2"/>
              </a:solidFill>
              <a:ea typeface="ＭＳ Ｐゴシック" pitchFamily="1" charset="-128"/>
            </a:endParaRPr>
          </a:p>
          <a:p>
            <a:pPr>
              <a:buFontTx/>
              <a:buAutoNum type="alphaLcParenR"/>
              <a:defRPr/>
            </a:pPr>
            <a:r>
              <a:rPr lang="en-US" sz="1400">
                <a:solidFill>
                  <a:schemeClr val="tx2"/>
                </a:solidFill>
                <a:ea typeface="ＭＳ Ｐゴシック" pitchFamily="1" charset="-128"/>
              </a:rPr>
              <a:t>6, 9, 14, 21 </a:t>
            </a:r>
            <a:r>
              <a:rPr lang="en-US" sz="1400">
                <a:solidFill>
                  <a:srgbClr val="FF0000"/>
                </a:solidFill>
                <a:ea typeface="ＭＳ Ｐゴシック" pitchFamily="1" charset="-128"/>
              </a:rPr>
              <a:t>n</a:t>
            </a:r>
            <a:r>
              <a:rPr lang="en-US" sz="1400" baseline="30000">
                <a:solidFill>
                  <a:srgbClr val="FF0000"/>
                </a:solidFill>
                <a:ea typeface="ＭＳ Ｐゴシック" pitchFamily="1" charset="-128"/>
              </a:rPr>
              <a:t>2</a:t>
            </a:r>
            <a:r>
              <a:rPr lang="en-US" sz="1400">
                <a:solidFill>
                  <a:srgbClr val="FF0000"/>
                </a:solidFill>
                <a:ea typeface="ＭＳ Ｐゴシック" pitchFamily="1" charset="-128"/>
              </a:rPr>
              <a:t> + 5</a:t>
            </a:r>
            <a:endParaRPr lang="en-US" sz="1400">
              <a:solidFill>
                <a:schemeClr val="tx2"/>
              </a:solidFill>
              <a:ea typeface="ＭＳ Ｐゴシック" pitchFamily="1" charset="-128"/>
            </a:endParaRPr>
          </a:p>
          <a:p>
            <a:pPr>
              <a:buFontTx/>
              <a:buAutoNum type="alphaLcParenR"/>
              <a:defRPr/>
            </a:pPr>
            <a:r>
              <a:rPr lang="en-US" sz="1400">
                <a:solidFill>
                  <a:schemeClr val="tx2"/>
                </a:solidFill>
                <a:ea typeface="ＭＳ Ｐゴシック" pitchFamily="1" charset="-128"/>
              </a:rPr>
              <a:t>-3, 0, 5, 2 </a:t>
            </a:r>
            <a:r>
              <a:rPr lang="en-US" sz="1400">
                <a:solidFill>
                  <a:srgbClr val="FF0000"/>
                </a:solidFill>
                <a:ea typeface="ＭＳ Ｐゴシック" pitchFamily="1" charset="-128"/>
              </a:rPr>
              <a:t>n</a:t>
            </a:r>
            <a:r>
              <a:rPr lang="en-US" sz="1400" baseline="30000">
                <a:solidFill>
                  <a:srgbClr val="FF0000"/>
                </a:solidFill>
                <a:ea typeface="ＭＳ Ｐゴシック" pitchFamily="1" charset="-128"/>
              </a:rPr>
              <a:t>2</a:t>
            </a:r>
            <a:r>
              <a:rPr lang="en-US" sz="1400">
                <a:solidFill>
                  <a:srgbClr val="FF0000"/>
                </a:solidFill>
                <a:ea typeface="ＭＳ Ｐゴシック" pitchFamily="1" charset="-128"/>
              </a:rPr>
              <a:t> - 4</a:t>
            </a:r>
            <a:endParaRPr lang="en-US" sz="1400">
              <a:solidFill>
                <a:schemeClr val="tx2"/>
              </a:solidFill>
              <a:ea typeface="ＭＳ Ｐゴシック" pitchFamily="1" charset="-128"/>
            </a:endParaRPr>
          </a:p>
          <a:p>
            <a:pPr>
              <a:buFontTx/>
              <a:buAutoNum type="alphaLcParenR"/>
              <a:defRPr/>
            </a:pPr>
            <a:endParaRPr lang="en-US" sz="1400">
              <a:solidFill>
                <a:schemeClr val="tx2"/>
              </a:solidFill>
              <a:ea typeface="ＭＳ Ｐゴシック" pitchFamily="1" charset="-128"/>
            </a:endParaRPr>
          </a:p>
          <a:p>
            <a:pPr>
              <a:defRPr/>
            </a:pPr>
            <a:r>
              <a:rPr lang="en-US" sz="1400" i="1" u="sng">
                <a:solidFill>
                  <a:schemeClr val="tx2"/>
                </a:solidFill>
                <a:ea typeface="ＭＳ Ｐゴシック" pitchFamily="1" charset="-128"/>
              </a:rPr>
              <a:t>Quadratic (silver)</a:t>
            </a:r>
          </a:p>
          <a:p>
            <a:pPr>
              <a:buFontTx/>
              <a:buAutoNum type="alphaLcParenR"/>
              <a:defRPr/>
            </a:pPr>
            <a:r>
              <a:rPr lang="en-US" sz="1400">
                <a:solidFill>
                  <a:schemeClr val="tx2"/>
                </a:solidFill>
                <a:ea typeface="ＭＳ Ｐゴシック" pitchFamily="1" charset="-128"/>
              </a:rPr>
              <a:t>3, 8, 15, 24 </a:t>
            </a:r>
            <a:r>
              <a:rPr lang="en-US" sz="1400">
                <a:solidFill>
                  <a:srgbClr val="FF0000"/>
                </a:solidFill>
                <a:ea typeface="ＭＳ Ｐゴシック" pitchFamily="1" charset="-128"/>
              </a:rPr>
              <a:t>n</a:t>
            </a:r>
            <a:r>
              <a:rPr lang="en-US" sz="1400" baseline="30000">
                <a:solidFill>
                  <a:srgbClr val="FF0000"/>
                </a:solidFill>
                <a:ea typeface="ＭＳ Ｐゴシック" pitchFamily="1" charset="-128"/>
              </a:rPr>
              <a:t>2</a:t>
            </a:r>
            <a:r>
              <a:rPr lang="en-US" sz="1400">
                <a:solidFill>
                  <a:srgbClr val="FF0000"/>
                </a:solidFill>
                <a:ea typeface="ＭＳ Ｐゴシック" pitchFamily="1" charset="-128"/>
              </a:rPr>
              <a:t> + 2n</a:t>
            </a:r>
          </a:p>
          <a:p>
            <a:pPr>
              <a:buFontTx/>
              <a:buAutoNum type="alphaLcParenR"/>
              <a:defRPr/>
            </a:pPr>
            <a:r>
              <a:rPr lang="en-US" sz="1400">
                <a:solidFill>
                  <a:schemeClr val="tx2"/>
                </a:solidFill>
                <a:ea typeface="ＭＳ Ｐゴシック" pitchFamily="1" charset="-128"/>
              </a:rPr>
              <a:t>-2, -2, 0, 4 </a:t>
            </a:r>
            <a:r>
              <a:rPr lang="en-US" sz="1400">
                <a:solidFill>
                  <a:srgbClr val="FF0000"/>
                </a:solidFill>
                <a:ea typeface="ＭＳ Ｐゴシック" pitchFamily="1" charset="-128"/>
              </a:rPr>
              <a:t>n</a:t>
            </a:r>
            <a:r>
              <a:rPr lang="en-US" sz="1400" baseline="30000">
                <a:solidFill>
                  <a:srgbClr val="FF0000"/>
                </a:solidFill>
                <a:ea typeface="ＭＳ Ｐゴシック" pitchFamily="1" charset="-128"/>
              </a:rPr>
              <a:t>2</a:t>
            </a:r>
            <a:r>
              <a:rPr lang="en-US" sz="1400">
                <a:solidFill>
                  <a:srgbClr val="FF0000"/>
                </a:solidFill>
                <a:ea typeface="ＭＳ Ｐゴシック" pitchFamily="1" charset="-128"/>
              </a:rPr>
              <a:t> – 3n</a:t>
            </a:r>
            <a:endParaRPr lang="en-US" sz="1400">
              <a:solidFill>
                <a:schemeClr val="tx2"/>
              </a:solidFill>
              <a:ea typeface="ＭＳ Ｐゴシック" pitchFamily="1" charset="-128"/>
            </a:endParaRPr>
          </a:p>
          <a:p>
            <a:pPr>
              <a:defRPr/>
            </a:pPr>
            <a:endParaRPr lang="en-US" sz="1400">
              <a:solidFill>
                <a:schemeClr val="tx2"/>
              </a:solidFill>
              <a:ea typeface="ＭＳ Ｐゴシック" pitchFamily="1" charset="-128"/>
            </a:endParaRPr>
          </a:p>
          <a:p>
            <a:pPr>
              <a:defRPr/>
            </a:pPr>
            <a:r>
              <a:rPr lang="en-US" sz="1400" i="1" u="sng">
                <a:solidFill>
                  <a:schemeClr val="tx2"/>
                </a:solidFill>
                <a:ea typeface="ＭＳ Ｐゴシック" pitchFamily="1" charset="-128"/>
              </a:rPr>
              <a:t>Quadratic (gold)</a:t>
            </a:r>
          </a:p>
          <a:p>
            <a:pPr>
              <a:buFontTx/>
              <a:buAutoNum type="alphaLcParenR"/>
              <a:defRPr/>
            </a:pPr>
            <a:r>
              <a:rPr lang="en-US" sz="1400">
                <a:solidFill>
                  <a:schemeClr val="tx2"/>
                </a:solidFill>
                <a:ea typeface="ＭＳ Ｐゴシック" pitchFamily="1" charset="-128"/>
              </a:rPr>
              <a:t>2, 8, 16, 26 </a:t>
            </a:r>
            <a:r>
              <a:rPr lang="en-US" sz="1400">
                <a:solidFill>
                  <a:srgbClr val="FF0000"/>
                </a:solidFill>
                <a:ea typeface="ＭＳ Ｐゴシック" pitchFamily="1" charset="-128"/>
              </a:rPr>
              <a:t>n</a:t>
            </a:r>
            <a:r>
              <a:rPr lang="en-US" sz="1400" baseline="30000">
                <a:solidFill>
                  <a:srgbClr val="FF0000"/>
                </a:solidFill>
                <a:ea typeface="ＭＳ Ｐゴシック" pitchFamily="1" charset="-128"/>
              </a:rPr>
              <a:t>2</a:t>
            </a:r>
            <a:r>
              <a:rPr lang="en-US" sz="1400">
                <a:solidFill>
                  <a:srgbClr val="FF0000"/>
                </a:solidFill>
                <a:ea typeface="ＭＳ Ｐゴシック" pitchFamily="1" charset="-128"/>
              </a:rPr>
              <a:t> + 3n -2</a:t>
            </a:r>
            <a:endParaRPr lang="en-US" sz="1400">
              <a:solidFill>
                <a:schemeClr val="tx2"/>
              </a:solidFill>
              <a:ea typeface="ＭＳ Ｐゴシック" pitchFamily="1" charset="-128"/>
            </a:endParaRPr>
          </a:p>
          <a:p>
            <a:pPr>
              <a:buFontTx/>
              <a:buAutoNum type="alphaLcParenR"/>
              <a:defRPr/>
            </a:pPr>
            <a:r>
              <a:rPr lang="en-US" sz="1400">
                <a:solidFill>
                  <a:schemeClr val="tx2"/>
                </a:solidFill>
                <a:ea typeface="ＭＳ Ｐゴシック" pitchFamily="1" charset="-128"/>
              </a:rPr>
              <a:t>6, 13, 22, 33 </a:t>
            </a:r>
            <a:r>
              <a:rPr lang="en-US" sz="1400">
                <a:solidFill>
                  <a:srgbClr val="FF0000"/>
                </a:solidFill>
                <a:ea typeface="ＭＳ Ｐゴシック" pitchFamily="1" charset="-128"/>
              </a:rPr>
              <a:t>n</a:t>
            </a:r>
            <a:r>
              <a:rPr lang="en-US" sz="1400" baseline="30000">
                <a:solidFill>
                  <a:srgbClr val="FF0000"/>
                </a:solidFill>
                <a:ea typeface="ＭＳ Ｐゴシック" pitchFamily="1" charset="-128"/>
              </a:rPr>
              <a:t>2</a:t>
            </a:r>
            <a:r>
              <a:rPr lang="en-US" sz="1400">
                <a:solidFill>
                  <a:srgbClr val="FF0000"/>
                </a:solidFill>
                <a:ea typeface="ＭＳ Ｐゴシック" pitchFamily="1" charset="-128"/>
              </a:rPr>
              <a:t> +4n +1</a:t>
            </a:r>
            <a:endParaRPr lang="en-US" sz="1400">
              <a:solidFill>
                <a:schemeClr val="tx2"/>
              </a:solidFill>
              <a:ea typeface="ＭＳ Ｐゴシック" pitchFamily="1" charset="-128"/>
            </a:endParaRPr>
          </a:p>
          <a:p>
            <a:pPr algn="ctr">
              <a:defRPr/>
            </a:pPr>
            <a:endParaRPr lang="en-US">
              <a:solidFill>
                <a:schemeClr val="tx2"/>
              </a:solidFill>
              <a:ea typeface="ＭＳ Ｐゴシック" pitchFamily="1" charset="-128"/>
            </a:endParaRPr>
          </a:p>
          <a:p>
            <a:pPr algn="ctr">
              <a:defRPr/>
            </a:pPr>
            <a:endParaRPr lang="en-US">
              <a:solidFill>
                <a:schemeClr val="tx2"/>
              </a:solidFill>
              <a:ea typeface="ＭＳ Ｐゴシック" pitchFamily="1" charset="-12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64388" y="620713"/>
            <a:ext cx="1871662" cy="620236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u="sng">
                <a:solidFill>
                  <a:schemeClr val="tx2"/>
                </a:solidFill>
                <a:ea typeface="ＭＳ Ｐゴシック" pitchFamily="1" charset="-128"/>
              </a:rPr>
              <a:t>Challenge</a:t>
            </a:r>
          </a:p>
          <a:p>
            <a:pPr algn="ctr">
              <a:defRPr/>
            </a:pPr>
            <a:r>
              <a:rPr lang="en-US" sz="1400">
                <a:solidFill>
                  <a:schemeClr val="tx2"/>
                </a:solidFill>
                <a:ea typeface="ＭＳ Ｐゴシック" pitchFamily="1" charset="-128"/>
              </a:rPr>
              <a:t>It is gardening time in my house! I have a mathematical plant which grows in a mathematical way. Last week, the stem spilt into two branches, this week it has spilt into another two branches. This will happen for another 4 weeks after which flowers will appear. How many flowers should I expect to see?</a:t>
            </a:r>
          </a:p>
          <a:p>
            <a:pPr algn="ctr">
              <a:defRPr/>
            </a:pPr>
            <a:endParaRPr lang="en-US" sz="1400">
              <a:solidFill>
                <a:schemeClr val="tx2"/>
              </a:solidFill>
              <a:ea typeface="ＭＳ Ｐゴシック" pitchFamily="1" charset="-128"/>
            </a:endParaRPr>
          </a:p>
          <a:p>
            <a:pPr algn="ctr">
              <a:defRPr/>
            </a:pPr>
            <a:endParaRPr lang="en-US" sz="1400">
              <a:solidFill>
                <a:schemeClr val="tx2"/>
              </a:solidFill>
              <a:ea typeface="ＭＳ Ｐゴシック" pitchFamily="1" charset="-128"/>
            </a:endParaRPr>
          </a:p>
          <a:p>
            <a:pPr algn="ctr">
              <a:defRPr/>
            </a:pPr>
            <a:endParaRPr lang="en-US" sz="1400">
              <a:solidFill>
                <a:schemeClr val="tx2"/>
              </a:solidFill>
              <a:ea typeface="ＭＳ Ｐゴシック" pitchFamily="1" charset="-128"/>
            </a:endParaRPr>
          </a:p>
          <a:p>
            <a:pPr algn="ctr">
              <a:defRPr/>
            </a:pPr>
            <a:endParaRPr lang="en-US" sz="1400">
              <a:solidFill>
                <a:schemeClr val="tx2"/>
              </a:solidFill>
              <a:ea typeface="ＭＳ Ｐゴシック" pitchFamily="1" charset="-128"/>
            </a:endParaRPr>
          </a:p>
          <a:p>
            <a:pPr algn="ctr">
              <a:defRPr/>
            </a:pPr>
            <a:endParaRPr lang="en-US" sz="1400">
              <a:solidFill>
                <a:schemeClr val="tx2"/>
              </a:solidFill>
              <a:ea typeface="ＭＳ Ｐゴシック" pitchFamily="1" charset="-128"/>
            </a:endParaRPr>
          </a:p>
          <a:p>
            <a:pPr algn="ctr">
              <a:defRPr/>
            </a:pPr>
            <a:endParaRPr lang="en-US" sz="1400">
              <a:solidFill>
                <a:schemeClr val="tx2"/>
              </a:solidFill>
              <a:ea typeface="ＭＳ Ｐゴシック" pitchFamily="1" charset="-128"/>
            </a:endParaRP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0" y="11113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Sequences homework for Year_________ Set on ___________ Due on_____________</a:t>
            </a:r>
          </a:p>
        </p:txBody>
      </p:sp>
      <p:pic>
        <p:nvPicPr>
          <p:cNvPr id="3080" name="Picture 8" descr="Screen Shot 2015-03-10 at 18.45.24.png"/>
          <p:cNvPicPr>
            <a:picLocks noChangeAspect="1"/>
          </p:cNvPicPr>
          <p:nvPr/>
        </p:nvPicPr>
        <p:blipFill>
          <a:blip r:embed="rId3" cstate="print"/>
          <a:srcRect l="27431" t="42429" r="58957" b="33888"/>
          <a:stretch>
            <a:fillRect/>
          </a:stretch>
        </p:blipFill>
        <p:spPr bwMode="auto">
          <a:xfrm>
            <a:off x="7451725" y="5373688"/>
            <a:ext cx="12446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Tree problem</a:t>
            </a:r>
          </a:p>
        </p:txBody>
      </p:sp>
      <p:pic>
        <p:nvPicPr>
          <p:cNvPr id="4099" name="Content Placeholder 3" descr="Screen Shot 2015-03-10 at 18.57.0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15" t="22433" r="19162" b="9026"/>
          <a:stretch>
            <a:fillRect/>
          </a:stretch>
        </p:blipFill>
        <p:spPr>
          <a:xfrm>
            <a:off x="611188" y="1341438"/>
            <a:ext cx="6337300" cy="522763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527</Words>
  <Application>Microsoft Office PowerPoint</Application>
  <PresentationFormat>On-screen Show (4:3)</PresentationFormat>
  <Paragraphs>99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Default Design</vt:lpstr>
      <vt:lpstr>Slide 1</vt:lpstr>
      <vt:lpstr>Slide 2</vt:lpstr>
      <vt:lpstr>Tree problem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</dc:creator>
  <cp:lastModifiedBy>Joanne Morgan</cp:lastModifiedBy>
  <cp:revision>57</cp:revision>
  <cp:lastPrinted>2015-03-10T18:57:44Z</cp:lastPrinted>
  <dcterms:created xsi:type="dcterms:W3CDTF">2012-11-14T22:07:06Z</dcterms:created>
  <dcterms:modified xsi:type="dcterms:W3CDTF">2015-06-14T12:59:09Z</dcterms:modified>
</cp:coreProperties>
</file>