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EBEB3-7441-44AC-BA72-07AF2327F8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9115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5CA7-D98A-4B7D-B8C8-DDDC91900B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7818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F9EE8-F080-4D16-A730-94C953F546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6141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B0CB-4040-4170-B097-81A64A1530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29427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B19E-0489-4B38-8107-0E6FDFB0C9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3075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09C93-79B6-412B-AF05-A66AD8035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80267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34B66-CF64-41B8-8956-F36124786A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4207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325E2-9416-4418-B3FE-F460A7B528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0047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98CB9-71D9-492E-B1BA-AAC6ED61CD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08908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5C30D-1709-43C8-8159-EDF6CFB009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6648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13DA2-D326-4EE5-A57B-8A941ABCC9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0151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14E0AF-A25F-43BD-86BE-779BB597B4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jpe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71438" y="7143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3960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652588" y="2028825"/>
            <a:ext cx="2343150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211888" y="6118225"/>
            <a:ext cx="1223962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Support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179388" y="476250"/>
            <a:ext cx="27368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Sum of roots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Product of roots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latin typeface="Comic Sans MS" pitchFamily="66" charset="0"/>
              </a:rPr>
              <a:t>Coefficients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203575" y="403225"/>
            <a:ext cx="2736850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Investigate the relationship between the roots of a cubic equation and its coefficients.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 smtClean="0">
                <a:latin typeface="Comic Sans MS" pitchFamily="66" charset="0"/>
              </a:rPr>
              <a:t>What about polynomial equations of degree n? 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064" name="Rectangle 8"/>
          <p:cNvSpPr>
            <a:spLocks noChangeArrowheads="1"/>
          </p:cNvSpPr>
          <p:nvPr/>
        </p:nvSpPr>
        <p:spPr bwMode="auto">
          <a:xfrm>
            <a:off x="6156325" y="6061075"/>
            <a:ext cx="2879725" cy="7254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6" name="TextBox 55"/>
          <p:cNvSpPr txBox="1">
            <a:spLocks noChangeArrowheads="1"/>
          </p:cNvSpPr>
          <p:nvPr/>
        </p:nvSpPr>
        <p:spPr bwMode="auto">
          <a:xfrm>
            <a:off x="6273800" y="6383338"/>
            <a:ext cx="19002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 smtClean="0"/>
              <a:t>http://wp.me/P3r3Ao-1R</a:t>
            </a:r>
            <a:endParaRPr lang="en-GB" altLang="en-US" sz="1200" dirty="0"/>
          </a:p>
        </p:txBody>
      </p:sp>
      <p:sp>
        <p:nvSpPr>
          <p:cNvPr id="206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WordArt 31"/>
          <p:cNvSpPr>
            <a:spLocks noChangeArrowheads="1" noChangeShapeType="1" noTextEdit="1"/>
          </p:cNvSpPr>
          <p:nvPr/>
        </p:nvSpPr>
        <p:spPr bwMode="auto">
          <a:xfrm>
            <a:off x="6659563" y="2092325"/>
            <a:ext cx="223361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075" name="TextBox 1"/>
          <p:cNvSpPr txBox="1">
            <a:spLocks noChangeArrowheads="1"/>
          </p:cNvSpPr>
          <p:nvPr/>
        </p:nvSpPr>
        <p:spPr bwMode="auto">
          <a:xfrm>
            <a:off x="6211888" y="2654300"/>
            <a:ext cx="28082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Prove the quadratic formula by completing the square on </a:t>
            </a:r>
            <a:r>
              <a:rPr lang="en-GB" altLang="en-US" sz="1600" b="1" dirty="0" smtClean="0">
                <a:latin typeface="Comic Sans MS" pitchFamily="66" charset="0"/>
              </a:rPr>
              <a:t>ax</a:t>
            </a:r>
            <a:r>
              <a:rPr lang="en-GB" altLang="en-US" sz="1600" b="1" baseline="30000" dirty="0" smtClean="0">
                <a:latin typeface="Comic Sans MS" pitchFamily="66" charset="0"/>
              </a:rPr>
              <a:t>2 </a:t>
            </a:r>
            <a:r>
              <a:rPr lang="en-GB" altLang="en-US" sz="1600" b="1" dirty="0" smtClean="0">
                <a:latin typeface="Comic Sans MS" pitchFamily="66" charset="0"/>
              </a:rPr>
              <a:t>+ </a:t>
            </a:r>
            <a:r>
              <a:rPr lang="en-GB" altLang="en-US" sz="1600" b="1" dirty="0" err="1" smtClean="0">
                <a:latin typeface="Comic Sans MS" pitchFamily="66" charset="0"/>
              </a:rPr>
              <a:t>bx</a:t>
            </a:r>
            <a:r>
              <a:rPr lang="en-GB" altLang="en-US" sz="1600" b="1" dirty="0" smtClean="0">
                <a:latin typeface="Comic Sans MS" pitchFamily="66" charset="0"/>
              </a:rPr>
              <a:t> + c = 0</a:t>
            </a:r>
            <a:endParaRPr lang="en-GB" altLang="en-US" sz="1600" b="1" dirty="0">
              <a:latin typeface="Comic Sans MS" pitchFamily="66" charset="0"/>
            </a:endParaRPr>
          </a:p>
        </p:txBody>
      </p:sp>
      <p:sp>
        <p:nvSpPr>
          <p:cNvPr id="2079" name="TextBox 8"/>
          <p:cNvSpPr txBox="1">
            <a:spLocks noChangeArrowheads="1"/>
          </p:cNvSpPr>
          <p:nvPr/>
        </p:nvSpPr>
        <p:spPr bwMode="auto">
          <a:xfrm>
            <a:off x="4643438" y="6424613"/>
            <a:ext cx="1441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>
                <a:latin typeface="Comic Sans MS" pitchFamily="66" charset="0"/>
              </a:rPr>
              <a:t>AQA – FP1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039370"/>
              </p:ext>
            </p:extLst>
          </p:nvPr>
        </p:nvGraphicFramePr>
        <p:xfrm>
          <a:off x="6424612" y="403224"/>
          <a:ext cx="1038071" cy="554831"/>
        </p:xfrm>
        <a:graphic>
          <a:graphicData uri="http://schemas.openxmlformats.org/presentationml/2006/ole">
            <p:oleObj spid="_x0000_s2120" name="Equation" r:id="rId5" imgW="736280" imgH="393529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2378275"/>
              </p:ext>
            </p:extLst>
          </p:nvPr>
        </p:nvGraphicFramePr>
        <p:xfrm>
          <a:off x="7917942" y="384738"/>
          <a:ext cx="724673" cy="576022"/>
        </p:xfrm>
        <a:graphic>
          <a:graphicData uri="http://schemas.openxmlformats.org/presentationml/2006/ole">
            <p:oleObj spid="_x0000_s2121" name="Equation" r:id="rId6" imgW="495085" imgH="393529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2131491"/>
              </p:ext>
            </p:extLst>
          </p:nvPr>
        </p:nvGraphicFramePr>
        <p:xfrm>
          <a:off x="6659563" y="1030899"/>
          <a:ext cx="1600200" cy="279400"/>
        </p:xfrm>
        <a:graphic>
          <a:graphicData uri="http://schemas.openxmlformats.org/presentationml/2006/ole">
            <p:oleObj spid="_x0000_s2122" name="Equation" r:id="rId7" imgW="1600200" imgH="27936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2705307"/>
              </p:ext>
            </p:extLst>
          </p:nvPr>
        </p:nvGraphicFramePr>
        <p:xfrm>
          <a:off x="6663532" y="1412875"/>
          <a:ext cx="2057400" cy="279400"/>
        </p:xfrm>
        <a:graphic>
          <a:graphicData uri="http://schemas.openxmlformats.org/presentationml/2006/ole">
            <p:oleObj spid="_x0000_s2123" name="Equation" r:id="rId8" imgW="2057400" imgH="279360" progId="">
              <p:embed/>
            </p:oleObj>
          </a:graphicData>
        </a:graphic>
      </p:graphicFrame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6211888" y="3861048"/>
            <a:ext cx="2808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Use the quadratic formula to prove the following:</a:t>
            </a:r>
            <a:endParaRPr lang="en-GB" altLang="en-US" sz="1600" b="1" dirty="0">
              <a:latin typeface="Comic Sans MS" pitchFamily="66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5122240"/>
              </p:ext>
            </p:extLst>
          </p:nvPr>
        </p:nvGraphicFramePr>
        <p:xfrm>
          <a:off x="6487319" y="4518583"/>
          <a:ext cx="736600" cy="393700"/>
        </p:xfrm>
        <a:graphic>
          <a:graphicData uri="http://schemas.openxmlformats.org/presentationml/2006/ole">
            <p:oleObj spid="_x0000_s2124" name="Equation" r:id="rId9" imgW="736280" imgH="393529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9142435"/>
              </p:ext>
            </p:extLst>
          </p:nvPr>
        </p:nvGraphicFramePr>
        <p:xfrm>
          <a:off x="7989094" y="4497946"/>
          <a:ext cx="495300" cy="393700"/>
        </p:xfrm>
        <a:graphic>
          <a:graphicData uri="http://schemas.openxmlformats.org/presentationml/2006/ole">
            <p:oleObj spid="_x0000_s2125" name="Equation" r:id="rId10" imgW="495085" imgH="393529" progId="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251520" y="2492896"/>
                <a:ext cx="5328592" cy="4058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/>
                  <a:t>1)  </a:t>
                </a:r>
                <a:r>
                  <a:rPr lang="en-US" sz="1100" dirty="0" smtClean="0"/>
                  <a:t>The </a:t>
                </a:r>
                <a:r>
                  <a:rPr lang="en-US" sz="1100" dirty="0"/>
                  <a:t>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100" b="0" i="1" smtClean="0">
                        <a:latin typeface="Cambria Math"/>
                      </a:rPr>
                      <m:t>−3</m:t>
                    </m:r>
                    <m:r>
                      <a:rPr lang="en-GB" sz="1100" b="0" i="1" smtClean="0">
                        <a:latin typeface="Cambria Math"/>
                      </a:rPr>
                      <m:t>𝑥</m:t>
                    </m:r>
                    <m:r>
                      <a:rPr lang="en-GB" sz="1100" b="0" i="1" smtClean="0">
                        <a:latin typeface="Cambria Math"/>
                      </a:rPr>
                      <m:t>+5=0</m:t>
                    </m:r>
                  </m:oMath>
                </a14:m>
                <a:r>
                  <a:rPr lang="en-US" sz="1100" dirty="0" smtClean="0"/>
                  <a:t> </a:t>
                </a:r>
                <a:r>
                  <a:rPr lang="en-US" sz="1100" dirty="0"/>
                  <a:t>are α and β.</a:t>
                </a:r>
                <a:endParaRPr lang="en-GB" sz="1100" dirty="0"/>
              </a:p>
              <a:p>
                <a:pPr lvl="0"/>
                <a:r>
                  <a:rPr lang="en-US" sz="1100" dirty="0" smtClean="0"/>
                  <a:t>(a) Write </a:t>
                </a:r>
                <a:r>
                  <a:rPr lang="en-US" sz="1100" dirty="0"/>
                  <a:t>down the value of α + β and the value of αβ</a:t>
                </a:r>
                <a:r>
                  <a:rPr lang="en-US" sz="1100" dirty="0" smtClean="0"/>
                  <a:t>.</a:t>
                </a:r>
                <a:r>
                  <a:rPr lang="en-US" sz="1100" dirty="0"/>
                  <a:t>		</a:t>
                </a:r>
                <a:endParaRPr lang="en-GB" sz="1100" dirty="0"/>
              </a:p>
              <a:p>
                <a:pPr lvl="0"/>
                <a:endParaRPr lang="en-US" sz="1100" dirty="0" smtClean="0"/>
              </a:p>
              <a:p>
                <a:pPr lvl="0"/>
                <a:r>
                  <a:rPr lang="en-US" sz="1100" dirty="0" smtClean="0"/>
                  <a:t>(b) Without </a:t>
                </a:r>
                <a:r>
                  <a:rPr lang="en-US" sz="1100" dirty="0"/>
                  <a:t>solving the quadratic equation, find the value of α² + β².  </a:t>
                </a:r>
                <a:endParaRPr lang="en-US" sz="1100" dirty="0" smtClean="0"/>
              </a:p>
              <a:p>
                <a:pPr lvl="0"/>
                <a:r>
                  <a:rPr lang="en-US" sz="1100" dirty="0"/>
                  <a:t> </a:t>
                </a:r>
                <a:r>
                  <a:rPr lang="en-US" sz="1100" dirty="0" smtClean="0"/>
                  <a:t>     Hence explain why </a:t>
                </a:r>
                <a:r>
                  <a:rPr lang="en-US" sz="1100" dirty="0"/>
                  <a:t>α and β cannot both be real.		</a:t>
                </a:r>
                <a:endParaRPr lang="en-US" sz="1100" dirty="0" smtClean="0"/>
              </a:p>
              <a:p>
                <a:pPr lvl="0"/>
                <a:endParaRPr lang="en-US" sz="1100" dirty="0" smtClean="0"/>
              </a:p>
              <a:p>
                <a:pPr lvl="0"/>
                <a:r>
                  <a:rPr lang="en-US" sz="1100" dirty="0" smtClean="0"/>
                  <a:t>(c) Show </a:t>
                </a:r>
                <a:r>
                  <a:rPr lang="en-US" sz="1100" dirty="0"/>
                  <a:t>that α³ + β³ = -18.					</a:t>
                </a:r>
                <a:endParaRPr lang="en-US" sz="1100" dirty="0" smtClean="0"/>
              </a:p>
              <a:p>
                <a:pPr lvl="0"/>
                <a:r>
                  <a:rPr lang="en-US" sz="1100" b="1" dirty="0" smtClean="0"/>
                  <a:t>2)    </a:t>
                </a:r>
                <a:r>
                  <a:rPr lang="en-US" sz="1100" dirty="0" smtClean="0"/>
                  <a:t>The </a:t>
                </a:r>
                <a:r>
                  <a:rPr lang="en-US" sz="1100" dirty="0"/>
                  <a:t>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100" b="0" i="1" smtClean="0">
                        <a:latin typeface="Cambria Math"/>
                      </a:rPr>
                      <m:t>+4</m:t>
                    </m:r>
                    <m:r>
                      <a:rPr lang="en-GB" sz="1100" b="0" i="1" smtClean="0">
                        <a:latin typeface="Cambria Math"/>
                      </a:rPr>
                      <m:t>𝑥</m:t>
                    </m:r>
                    <m:r>
                      <a:rPr lang="en-GB" sz="1100" b="0" i="1" smtClean="0">
                        <a:latin typeface="Cambria Math"/>
                      </a:rPr>
                      <m:t>−3</m:t>
                    </m:r>
                    <m:r>
                      <a:rPr lang="en-GB" sz="11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100" dirty="0"/>
                  <a:t> are α and </a:t>
                </a:r>
                <a:r>
                  <a:rPr lang="en-US" sz="1100" dirty="0" smtClean="0"/>
                  <a:t>β.</a:t>
                </a:r>
                <a:endParaRPr lang="en-GB" sz="1100" dirty="0" smtClean="0"/>
              </a:p>
              <a:p>
                <a:pPr lvl="0"/>
                <a:r>
                  <a:rPr lang="en-GB" sz="1100" dirty="0"/>
                  <a:t> </a:t>
                </a:r>
                <a:r>
                  <a:rPr lang="en-GB" sz="1100" dirty="0" smtClean="0"/>
                  <a:t>      (a) </a:t>
                </a:r>
                <a:r>
                  <a:rPr lang="en-US" sz="1100" dirty="0" smtClean="0"/>
                  <a:t>Without </a:t>
                </a:r>
                <a:r>
                  <a:rPr lang="en-US" sz="1100" dirty="0"/>
                  <a:t>solving the equation, find the value </a:t>
                </a:r>
                <a:r>
                  <a:rPr lang="en-US" sz="1100" dirty="0" smtClean="0"/>
                  <a:t>of:</a:t>
                </a:r>
                <a:endParaRPr lang="en-GB" sz="1100" dirty="0" smtClean="0"/>
              </a:p>
              <a:p>
                <a:pPr lvl="0"/>
                <a:r>
                  <a:rPr lang="en-GB" sz="1100" dirty="0" smtClean="0"/>
                  <a:t>       (</a:t>
                </a:r>
                <a:r>
                  <a:rPr lang="en-GB" sz="1100" dirty="0" err="1" smtClean="0"/>
                  <a:t>i</a:t>
                </a:r>
                <a:r>
                  <a:rPr lang="en-GB" sz="1100" dirty="0" smtClean="0"/>
                  <a:t>)    </a:t>
                </a:r>
                <a:r>
                  <a:rPr lang="en-US" sz="1100" dirty="0" smtClean="0"/>
                  <a:t>α² </a:t>
                </a:r>
                <a:r>
                  <a:rPr lang="en-US" sz="1100" dirty="0"/>
                  <a:t>+ </a:t>
                </a:r>
                <a:r>
                  <a:rPr lang="en-US" sz="1100" dirty="0" smtClean="0"/>
                  <a:t>β²	(ii)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1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11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11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11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 smtClean="0"/>
              </a:p>
              <a:p>
                <a:pPr lvl="0"/>
                <a:endParaRPr lang="en-US" sz="1100" dirty="0" smtClean="0"/>
              </a:p>
              <a:p>
                <a:pPr lvl="0"/>
                <a:r>
                  <a:rPr lang="en-US" sz="1100" dirty="0" smtClean="0"/>
                  <a:t>       (b) Determine </a:t>
                </a:r>
                <a:r>
                  <a:rPr lang="en-US" sz="1100" dirty="0"/>
                  <a:t>a quadratic equation with integer coefficients which has roots</a:t>
                </a:r>
                <a:endParaRPr lang="en-GB" sz="1100" dirty="0"/>
              </a:p>
              <a:p>
                <a:r>
                  <a:rPr lang="en-GB" sz="1100" dirty="0" smtClean="0"/>
                  <a:t>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1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e>
                          <m:sup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11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den>
                        </m:f>
                      </m:e>
                    </m:d>
                    <m:r>
                      <a:rPr lang="en-GB" sz="1100" b="0" i="1" smtClean="0">
                        <a:latin typeface="Cambria Math"/>
                        <a:ea typeface="Cambria Math"/>
                      </a:rPr>
                      <m:t>𝑎𝑛𝑑</m:t>
                    </m:r>
                    <m:d>
                      <m:dPr>
                        <m:ctrlPr>
                          <a:rPr lang="en-US" sz="11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sz="11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11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11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110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 smtClean="0"/>
              </a:p>
              <a:p>
                <a:endParaRPr lang="en-GB" sz="1100" dirty="0"/>
              </a:p>
              <a:p>
                <a:r>
                  <a:rPr lang="en-GB" sz="1100" b="1" dirty="0" smtClean="0"/>
                  <a:t>3)</a:t>
                </a:r>
                <a:r>
                  <a:rPr lang="en-GB" sz="1100" b="1" dirty="0"/>
                  <a:t> </a:t>
                </a:r>
                <a:r>
                  <a:rPr lang="en-GB" sz="1100" b="1" dirty="0" smtClean="0"/>
                  <a:t>    </a:t>
                </a:r>
                <a:r>
                  <a:rPr lang="en-GB" sz="1100" dirty="0" smtClean="0"/>
                  <a:t>The </a:t>
                </a:r>
                <a:r>
                  <a:rPr lang="en-GB" sz="1100" dirty="0"/>
                  <a:t>roots of the quadratic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1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1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GB" sz="11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1100" b="0" i="1" smtClean="0">
                            <a:latin typeface="Cambria Math"/>
                          </a:rPr>
                          <m:t>7+</m:t>
                        </m:r>
                        <m:r>
                          <a:rPr lang="en-GB" sz="1100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GB" sz="1100" b="0" i="1" smtClean="0">
                        <a:latin typeface="Cambria Math"/>
                      </a:rPr>
                      <m:t>𝑥</m:t>
                    </m:r>
                    <m:r>
                      <a:rPr lang="en-GB" sz="1100" b="0" i="1" smtClean="0">
                        <a:latin typeface="Cambria Math"/>
                      </a:rPr>
                      <m:t>+</m:t>
                    </m:r>
                    <m:r>
                      <a:rPr lang="en-GB" sz="1100" b="0" i="1" smtClean="0">
                        <a:latin typeface="Cambria Math"/>
                      </a:rPr>
                      <m:t>𝑝</m:t>
                    </m:r>
                    <m:r>
                      <a:rPr lang="en-GB" sz="11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1100" dirty="0" smtClean="0"/>
                  <a:t> </a:t>
                </a:r>
                <a:r>
                  <a:rPr lang="en-GB" sz="1100" dirty="0"/>
                  <a:t>are </a:t>
                </a:r>
                <a:r>
                  <a:rPr lang="en-US" sz="1100" dirty="0"/>
                  <a:t>α and </a:t>
                </a:r>
                <a:r>
                  <a:rPr lang="en-US" sz="1100" dirty="0" smtClean="0"/>
                  <a:t>β.</a:t>
                </a:r>
                <a:endParaRPr lang="en-GB" sz="1100" dirty="0"/>
              </a:p>
              <a:p>
                <a:r>
                  <a:rPr lang="en-GB" sz="1100" dirty="0" smtClean="0"/>
                  <a:t>        (a)   </a:t>
                </a:r>
                <a:r>
                  <a:rPr lang="en-US" sz="1100" dirty="0" smtClean="0"/>
                  <a:t>Write down the value of α + β and the value of αβ in terms of </a:t>
                </a:r>
                <a:r>
                  <a:rPr lang="en-US" sz="1100" i="1" dirty="0" smtClean="0"/>
                  <a:t>p</a:t>
                </a:r>
                <a:r>
                  <a:rPr lang="en-US" sz="1100" dirty="0" smtClean="0"/>
                  <a:t>.	</a:t>
                </a:r>
                <a:endParaRPr lang="en-US" sz="1100" dirty="0"/>
              </a:p>
              <a:p>
                <a:endParaRPr lang="en-US" sz="1100" dirty="0" smtClean="0"/>
              </a:p>
              <a:p>
                <a:r>
                  <a:rPr lang="en-US" sz="1100" dirty="0" smtClean="0"/>
                  <a:t>         (b</a:t>
                </a:r>
                <a:r>
                  <a:rPr lang="en-US" sz="1100" dirty="0"/>
                  <a:t>)    Find the value of α² + β² in terms of </a:t>
                </a:r>
                <a:r>
                  <a:rPr lang="en-US" sz="1100" i="1" dirty="0"/>
                  <a:t>p</a:t>
                </a:r>
                <a:r>
                  <a:rPr lang="en-US" sz="1100" dirty="0" smtClean="0"/>
                  <a:t>.</a:t>
                </a:r>
                <a:endParaRPr lang="en-GB" sz="1100" dirty="0"/>
              </a:p>
              <a:p>
                <a:endParaRPr lang="en-US" sz="1100" dirty="0" smtClean="0"/>
              </a:p>
              <a:p>
                <a:r>
                  <a:rPr lang="en-US" sz="1100" dirty="0" smtClean="0"/>
                  <a:t>         (c</a:t>
                </a:r>
                <a:r>
                  <a:rPr lang="en-US" sz="1100" dirty="0"/>
                  <a:t>)    </a:t>
                </a:r>
                <a:r>
                  <a:rPr lang="en-US" sz="1100" dirty="0" smtClean="0"/>
                  <a:t>(</a:t>
                </a:r>
                <a:r>
                  <a:rPr lang="en-US" sz="1100" dirty="0" err="1" smtClean="0"/>
                  <a:t>i</a:t>
                </a:r>
                <a:r>
                  <a:rPr lang="en-US" sz="1100" dirty="0"/>
                  <a:t>)   Show that (α - β)² = </a:t>
                </a:r>
                <a:r>
                  <a:rPr lang="en-US" sz="1100" i="1" dirty="0"/>
                  <a:t>p</a:t>
                </a:r>
                <a:r>
                  <a:rPr lang="en-US" sz="1100" dirty="0"/>
                  <a:t>² + 10</a:t>
                </a:r>
                <a:r>
                  <a:rPr lang="en-US" sz="1100" i="1" dirty="0"/>
                  <a:t>p</a:t>
                </a:r>
                <a:r>
                  <a:rPr lang="en-US" sz="1100" dirty="0"/>
                  <a:t> + 49</a:t>
                </a:r>
                <a:r>
                  <a:rPr lang="en-US" sz="1100" dirty="0" smtClean="0"/>
                  <a:t>.</a:t>
                </a:r>
              </a:p>
              <a:p>
                <a:r>
                  <a:rPr lang="en-US" sz="1100" dirty="0" smtClean="0"/>
                  <a:t>                 (ii)  Given </a:t>
                </a:r>
                <a:r>
                  <a:rPr lang="en-US" sz="1100" dirty="0"/>
                  <a:t>that α and β differ by 5, find the possible values of </a:t>
                </a:r>
                <a:r>
                  <a:rPr lang="en-US" sz="1100" i="1" dirty="0"/>
                  <a:t>p</a:t>
                </a:r>
                <a:r>
                  <a:rPr lang="en-US" sz="1100" dirty="0"/>
                  <a:t>.	</a:t>
                </a:r>
                <a:endParaRPr lang="en-GB" sz="1100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92896"/>
                <a:ext cx="5328592" cy="4058099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t="-1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19" name="Picture 71" descr="C:\Users\Mo\Downloads\qrcode.26536039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9049" y="6132418"/>
            <a:ext cx="584390" cy="58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Morgan</cp:lastModifiedBy>
  <cp:revision>23</cp:revision>
  <dcterms:created xsi:type="dcterms:W3CDTF">2014-07-24T18:08:34Z</dcterms:created>
  <dcterms:modified xsi:type="dcterms:W3CDTF">2014-12-12T17:42:19Z</dcterms:modified>
</cp:coreProperties>
</file>