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05613" cy="99393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567" autoAdjust="0"/>
  </p:normalViewPr>
  <p:slideViewPr>
    <p:cSldViewPr>
      <p:cViewPr varScale="1">
        <p:scale>
          <a:sx n="60" d="100"/>
          <a:sy n="60" d="100"/>
        </p:scale>
        <p:origin x="-160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CEA9D-63B6-474C-9900-5025FFFDA381}" type="datetimeFigureOut">
              <a:rPr lang="en-GB" smtClean="0"/>
              <a:pPr/>
              <a:t>13/12/2015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01E6D-C2D7-4F6F-BBFF-FCF5E346669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29873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001E6D-C2D7-4F6F-BBFF-FCF5E3466699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41598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C9932C-2E66-479D-9AC7-9511A45A3CD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097431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FED130-F681-44B3-B486-41E1950DCF0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46938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9958C5-6E7A-471C-9368-AAB10A2C0C4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90310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FD5B2E-2182-49D7-92ED-AC0EDEE2F08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4261493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E453A4-761D-4799-8B62-91D005603B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771097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798BF6-ADB3-4E7C-8E0D-16224D08AB0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4230839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D0AAA3-D9B0-405D-BAAF-8E26226EE36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771934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C1C021-66D0-44AE-9867-AE6CF7AD08B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17944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11E160-E36E-4807-880C-0006C30A21C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457668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E6C179-545A-46A3-B23F-EFB0C23EA32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726147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99CFF0-0F38-43E7-803A-AD45B7C8647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04650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6BB5468-65ED-406C-93EA-95D117744F2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ChangeArrowheads="1"/>
          </p:cNvSpPr>
          <p:nvPr/>
        </p:nvSpPr>
        <p:spPr bwMode="auto">
          <a:xfrm>
            <a:off x="71438" y="1989138"/>
            <a:ext cx="5940425" cy="47513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6156325" y="2492375"/>
            <a:ext cx="2879725" cy="42481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2" name="WordArt 12"/>
          <p:cNvSpPr>
            <a:spLocks noChangeArrowheads="1" noChangeShapeType="1" noTextEdit="1"/>
          </p:cNvSpPr>
          <p:nvPr/>
        </p:nvSpPr>
        <p:spPr bwMode="auto">
          <a:xfrm>
            <a:off x="1476375" y="2060575"/>
            <a:ext cx="31670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 panose="030F0702030302020204" pitchFamily="66" charset="0"/>
              </a:rPr>
              <a:t>Skill Practice</a:t>
            </a:r>
          </a:p>
        </p:txBody>
      </p:sp>
      <p:sp>
        <p:nvSpPr>
          <p:cNvPr id="2053" name="Rectangle 28"/>
          <p:cNvSpPr>
            <a:spLocks noChangeArrowheads="1"/>
          </p:cNvSpPr>
          <p:nvPr/>
        </p:nvSpPr>
        <p:spPr bwMode="auto">
          <a:xfrm>
            <a:off x="3132138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4" name="Rectangle 30"/>
          <p:cNvSpPr>
            <a:spLocks noChangeArrowheads="1"/>
          </p:cNvSpPr>
          <p:nvPr/>
        </p:nvSpPr>
        <p:spPr bwMode="auto">
          <a:xfrm>
            <a:off x="6156325" y="71437"/>
            <a:ext cx="2879725" cy="23463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5" name="Text Box 35"/>
          <p:cNvSpPr txBox="1">
            <a:spLocks noChangeArrowheads="1"/>
          </p:cNvSpPr>
          <p:nvPr/>
        </p:nvSpPr>
        <p:spPr bwMode="auto">
          <a:xfrm>
            <a:off x="3167063" y="401638"/>
            <a:ext cx="273685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latin typeface="Comic Sans MS" panose="030F0702030302020204" pitchFamily="66" charset="0"/>
              </a:rPr>
              <a:t>What is the quadratic formula?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latin typeface="Comic Sans MS" panose="030F0702030302020204" pitchFamily="66" charset="0"/>
              </a:rPr>
              <a:t>What is it used for?</a:t>
            </a:r>
            <a:endParaRPr lang="en-US" altLang="en-US" sz="1800" dirty="0">
              <a:latin typeface="Comic Sans MS" panose="030F0702030302020204" pitchFamily="66" charset="0"/>
            </a:endParaRPr>
          </a:p>
        </p:txBody>
      </p:sp>
      <p:sp>
        <p:nvSpPr>
          <p:cNvPr id="2056" name="Text Box 36"/>
          <p:cNvSpPr txBox="1">
            <a:spLocks noChangeArrowheads="1"/>
          </p:cNvSpPr>
          <p:nvPr/>
        </p:nvSpPr>
        <p:spPr bwMode="auto">
          <a:xfrm>
            <a:off x="6156325" y="373063"/>
            <a:ext cx="2808288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400" dirty="0">
                <a:latin typeface="Comic Sans MS" panose="030F0702030302020204" pitchFamily="66" charset="0"/>
              </a:rPr>
              <a:t>Communication is the most important part! Solving equations should look like this:</a:t>
            </a:r>
            <a:endParaRPr lang="en-GB" altLang="en-US" sz="14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85" name="Text Box 37"/>
              <p:cNvSpPr txBox="1">
                <a:spLocks noChangeArrowheads="1"/>
              </p:cNvSpPr>
              <p:nvPr/>
            </p:nvSpPr>
            <p:spPr bwMode="auto">
              <a:xfrm>
                <a:off x="3303588" y="2927846"/>
                <a:ext cx="2708275" cy="1077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342900" indent="-342900" eaLnBrk="1" hangingPunct="1">
                  <a:spcBef>
                    <a:spcPct val="50000"/>
                  </a:spcBef>
                  <a:buFont typeface="+mj-lt"/>
                  <a:buAutoNum type="alphaLcParenR" startAt="3"/>
                </a:pPr>
                <a:r>
                  <a:rPr lang="en-US" altLang="en-US" sz="1600" dirty="0" smtClean="0">
                    <a:latin typeface="Comic Sans MS" panose="030F0702030302020204" pitchFamily="66" charset="0"/>
                  </a:rPr>
                  <a:t>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/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/>
                          <m:t>𝑥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e>
                    </m:d>
                    <m:d>
                      <m:dPr>
                        <m:ctrlPr>
                          <a:rPr lang="en-GB" sz="1600" i="1"/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sz="1600" i="1"/>
                          <m:t>𝑥</m:t>
                        </m:r>
                        <m:r>
                          <a:rPr lang="en-GB" sz="1600" i="1"/>
                          <m:t>+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e>
                    </m:d>
                    <m:r>
                      <a:rPr lang="en-GB" sz="1600" i="1"/>
                      <m:t>=0</m:t>
                    </m:r>
                  </m:oMath>
                </a14:m>
                <a:endParaRPr lang="en-GB" sz="1600" dirty="0" smtClean="0">
                  <a:latin typeface="Comic Sans MS" panose="030F0702030302020204" pitchFamily="66" charset="0"/>
                </a:endParaRPr>
              </a:p>
              <a:p>
                <a:pPr eaLnBrk="1" hangingPunct="1">
                  <a:spcBef>
                    <a:spcPct val="50000"/>
                  </a:spcBef>
                  <a:buFontTx/>
                  <a:buAutoNum type="alphaLcParenR" startAt="3"/>
                </a:pPr>
                <a:endParaRPr lang="en-US" altLang="en-US" sz="1600" dirty="0">
                  <a:latin typeface="Comic Sans MS" pitchFamily="66" charset="0"/>
                  <a:cs typeface="Arial" charset="0"/>
                </a:endParaRPr>
              </a:p>
              <a:p>
                <a:pPr eaLnBrk="1" hangingPunct="1">
                  <a:spcBef>
                    <a:spcPct val="50000"/>
                  </a:spcBef>
                  <a:buFontTx/>
                  <a:buAutoNum type="alphaLcParenR" startAt="3"/>
                </a:pPr>
                <a:r>
                  <a:rPr lang="en-US" altLang="en-US" sz="1600" dirty="0" smtClean="0">
                    <a:latin typeface="Comic Sans MS" panose="030F0702030302020204" pitchFamily="66" charset="0"/>
                  </a:rPr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−10</m:t>
                            </m:r>
                          </m:e>
                        </m:d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/>
                      <m:t>=0</m:t>
                    </m:r>
                  </m:oMath>
                </a14:m>
                <a:endParaRPr lang="en-US" alt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085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03588" y="2927846"/>
                <a:ext cx="2708275" cy="1077218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l="-2027" t="-4520" b="-904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8" name="Text Box 38"/>
          <p:cNvSpPr txBox="1">
            <a:spLocks noChangeArrowheads="1"/>
          </p:cNvSpPr>
          <p:nvPr/>
        </p:nvSpPr>
        <p:spPr bwMode="auto">
          <a:xfrm>
            <a:off x="6191250" y="3006725"/>
            <a:ext cx="2808288" cy="378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Comic Sans MS" panose="030F0702030302020204" pitchFamily="66" charset="0"/>
              </a:rPr>
              <a:t>The </a:t>
            </a:r>
            <a:r>
              <a:rPr lang="en-US" altLang="en-US" sz="1800" dirty="0" smtClean="0">
                <a:latin typeface="Comic Sans MS" panose="030F0702030302020204" pitchFamily="66" charset="0"/>
              </a:rPr>
              <a:t>area </a:t>
            </a:r>
            <a:r>
              <a:rPr lang="en-US" altLang="en-US" sz="1800" dirty="0">
                <a:latin typeface="Comic Sans MS" panose="030F0702030302020204" pitchFamily="66" charset="0"/>
              </a:rPr>
              <a:t>of the shape below is </a:t>
            </a:r>
            <a:r>
              <a:rPr lang="en-US" altLang="en-US" sz="1800" dirty="0" smtClean="0">
                <a:latin typeface="Comic Sans MS" panose="030F0702030302020204" pitchFamily="66" charset="0"/>
              </a:rPr>
              <a:t>60cm</a:t>
            </a:r>
            <a:r>
              <a:rPr lang="en-US" altLang="en-US" sz="1800" baseline="30000" dirty="0" smtClean="0">
                <a:latin typeface="Comic Sans MS" panose="030F0702030302020204" pitchFamily="66" charset="0"/>
              </a:rPr>
              <a:t>2</a:t>
            </a:r>
            <a:endParaRPr lang="en-US" altLang="en-US" sz="18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Comic Sans MS" panose="030F0702030302020204" pitchFamily="66" charset="0"/>
              </a:rPr>
              <a:t>Write down an equation.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Comic Sans MS" panose="030F0702030302020204" pitchFamily="66" charset="0"/>
              </a:rPr>
              <a:t>Solve your equation to work out the value of </a:t>
            </a:r>
            <a:r>
              <a:rPr lang="en-US" altLang="en-US" sz="1800" dirty="0" smtClean="0">
                <a:latin typeface="Comic Sans MS" panose="030F0702030302020204" pitchFamily="66" charset="0"/>
              </a:rPr>
              <a:t>m.</a:t>
            </a:r>
            <a:endParaRPr lang="en-US" altLang="en-US" sz="18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latin typeface="Comic Sans MS" panose="030F0702030302020204" pitchFamily="66" charset="0"/>
              </a:rPr>
              <a:t>   </a:t>
            </a:r>
          </a:p>
        </p:txBody>
      </p:sp>
      <p:sp>
        <p:nvSpPr>
          <p:cNvPr id="2059" name="Rectangle 6"/>
          <p:cNvSpPr>
            <a:spLocks noChangeArrowheads="1"/>
          </p:cNvSpPr>
          <p:nvPr/>
        </p:nvSpPr>
        <p:spPr bwMode="auto">
          <a:xfrm>
            <a:off x="71438" y="2562225"/>
            <a:ext cx="32431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Comic Sans MS" panose="030F0702030302020204" pitchFamily="66" charset="0"/>
              </a:rPr>
              <a:t>1) Solve following equations</a:t>
            </a:r>
            <a:r>
              <a:rPr lang="en-US" altLang="en-US" sz="1800" dirty="0" smtClean="0">
                <a:latin typeface="Comic Sans MS" panose="030F0702030302020204" pitchFamily="66" charset="0"/>
              </a:rPr>
              <a:t>.</a:t>
            </a:r>
            <a:endParaRPr lang="en-US" altLang="en-US" sz="18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60" name="Text Box 37"/>
              <p:cNvSpPr txBox="1">
                <a:spLocks noChangeArrowheads="1"/>
              </p:cNvSpPr>
              <p:nvPr/>
            </p:nvSpPr>
            <p:spPr bwMode="auto">
              <a:xfrm>
                <a:off x="338138" y="3006725"/>
                <a:ext cx="2689225" cy="1077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342900" indent="-342900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AutoNum type="alphaL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1600" i="1" smtClean="0"/>
                        </m:ctrlPr>
                      </m:dPr>
                      <m:e>
                        <m:r>
                          <a:rPr lang="en-GB" sz="1600" i="1"/>
                          <m:t>𝑥</m:t>
                        </m:r>
                        <m:r>
                          <a:rPr lang="en-GB" sz="1600" i="1"/>
                          <m:t>+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  <m:d>
                      <m:dPr>
                        <m:ctrlPr>
                          <a:rPr lang="en-GB" sz="1600" i="1"/>
                        </m:ctrlPr>
                      </m:dPr>
                      <m:e>
                        <m:r>
                          <a:rPr lang="en-GB" sz="1600" i="1"/>
                          <m:t>𝑥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en-GB" sz="1600" i="1"/>
                      <m:t>=0</m:t>
                    </m:r>
                  </m:oMath>
                </a14:m>
                <a:endParaRPr lang="en-GB" sz="1600" dirty="0" smtClean="0">
                  <a:latin typeface="Comic Sans MS" panose="030F0702030302020204" pitchFamily="66" charset="0"/>
                </a:endParaRPr>
              </a:p>
              <a:p>
                <a:pPr eaLnBrk="1" hangingPunct="1">
                  <a:spcBef>
                    <a:spcPct val="50000"/>
                  </a:spcBef>
                  <a:buFontTx/>
                  <a:buAutoNum type="alphaLcParenR"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eaLnBrk="1" hangingPunct="1">
                  <a:spcBef>
                    <a:spcPct val="50000"/>
                  </a:spcBef>
                  <a:buFontTx/>
                  <a:buAutoNum type="alphaL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GB" sz="1600" i="1"/>
                        </m:ctrlPr>
                      </m:dPr>
                      <m:e>
                        <m:r>
                          <a:rPr lang="en-GB" sz="1600" i="1"/>
                          <m:t>𝑥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−7</m:t>
                        </m:r>
                      </m:e>
                    </m:d>
                    <m:d>
                      <m:dPr>
                        <m:ctrlPr>
                          <a:rPr lang="en-GB" sz="1600" i="1"/>
                        </m:ctrlPr>
                      </m:dPr>
                      <m:e>
                        <m:r>
                          <a:rPr lang="en-GB" sz="1600" i="1"/>
                          <m:t>𝑥</m:t>
                        </m:r>
                        <m:r>
                          <a:rPr lang="en-GB" sz="1600" i="1"/>
                          <m:t>+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</m:d>
                    <m:r>
                      <a:rPr lang="en-GB" sz="1600" i="1"/>
                      <m:t>=0</m:t>
                    </m:r>
                  </m:oMath>
                </a14:m>
                <a:endParaRPr lang="en-US" alt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060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8138" y="3006725"/>
                <a:ext cx="2689225" cy="1077218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l="-905" b="-508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61" name="Text Box 37"/>
              <p:cNvSpPr txBox="1">
                <a:spLocks noChangeArrowheads="1"/>
              </p:cNvSpPr>
              <p:nvPr/>
            </p:nvSpPr>
            <p:spPr bwMode="auto">
              <a:xfrm>
                <a:off x="223838" y="4543105"/>
                <a:ext cx="2763837" cy="10827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342900" indent="-342900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/>
                        </m:ctrlPr>
                      </m:sSupPr>
                      <m:e>
                        <m:r>
                          <a:rPr lang="en-GB" sz="1600" i="1"/>
                          <m:t>𝑥</m:t>
                        </m:r>
                      </m:e>
                      <m:sup>
                        <m:r>
                          <a:rPr lang="en-GB" sz="1600" i="1"/>
                          <m:t>2</m:t>
                        </m:r>
                      </m:sup>
                    </m:sSup>
                    <m:r>
                      <a:rPr lang="en-GB" sz="1600" i="1"/>
                      <m:t>+2</m:t>
                    </m:r>
                    <m:r>
                      <a:rPr lang="en-GB" sz="1600" i="1"/>
                      <m:t>𝑥</m:t>
                    </m:r>
                    <m:r>
                      <a:rPr lang="en-GB" sz="1600" i="1"/>
                      <m:t>+1=0</m:t>
                    </m:r>
                  </m:oMath>
                </a14:m>
                <a:endParaRPr lang="en-US" altLang="en-US" sz="1600" dirty="0" smtClean="0">
                  <a:latin typeface="Comic Sans MS" panose="030F0702030302020204" pitchFamily="66" charset="0"/>
                </a:endParaRPr>
              </a:p>
              <a:p>
                <a:pPr eaLnBrk="1" hangingPunct="1">
                  <a:spcBef>
                    <a:spcPct val="50000"/>
                  </a:spcBef>
                  <a:buFontTx/>
                  <a:buAutoNum type="alphaLcParenR"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eaLnBrk="1" hangingPunct="1">
                  <a:spcBef>
                    <a:spcPct val="50000"/>
                  </a:spcBef>
                  <a:buFontTx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+12=0</m:t>
                    </m:r>
                  </m:oMath>
                </a14:m>
                <a:endParaRPr lang="en-US" altLang="en-US" sz="1600" dirty="0" smtClean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061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3838" y="4543105"/>
                <a:ext cx="2763837" cy="1082797"/>
              </a:xfrm>
              <a:prstGeom prst="rect">
                <a:avLst/>
              </a:prstGeom>
              <a:blipFill rotWithShape="0">
                <a:blip r:embed="rId5" cstate="print"/>
                <a:stretch>
                  <a:fillRect l="-1104" b="-505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62" name="Rectangle 29"/>
          <p:cNvSpPr>
            <a:spLocks noChangeArrowheads="1"/>
          </p:cNvSpPr>
          <p:nvPr/>
        </p:nvSpPr>
        <p:spPr bwMode="auto">
          <a:xfrm>
            <a:off x="71438" y="4090828"/>
            <a:ext cx="57388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Comic Sans MS" panose="030F0702030302020204" pitchFamily="66" charset="0"/>
              </a:rPr>
              <a:t>2) Solve these equations, showing each step clearly.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63" name="Rectangle 8"/>
              <p:cNvSpPr>
                <a:spLocks noChangeArrowheads="1"/>
              </p:cNvSpPr>
              <p:nvPr/>
            </p:nvSpPr>
            <p:spPr bwMode="auto">
              <a:xfrm>
                <a:off x="3287713" y="4516468"/>
                <a:ext cx="2522537" cy="1446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42900" indent="-342900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 typeface="+mj-lt"/>
                  <a:buAutoNum type="alphaLcParenR" startAt="3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−35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altLang="en-US" sz="1600" dirty="0" smtClean="0">
                  <a:latin typeface="Comic Sans MS" panose="030F0702030302020204" pitchFamily="66" charset="0"/>
                </a:endParaRPr>
              </a:p>
              <a:p>
                <a:pPr>
                  <a:spcBef>
                    <a:spcPct val="50000"/>
                  </a:spcBef>
                  <a:buFontTx/>
                  <a:buAutoNum type="alphaLcParenR" startAt="3"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  <a:p>
                <a:pPr eaLnBrk="1" hangingPunct="1">
                  <a:spcBef>
                    <a:spcPct val="50000"/>
                  </a:spcBef>
                  <a:buFont typeface="+mj-lt"/>
                  <a:buAutoNum type="alphaLcParenR" startAt="4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−14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+24=0</m:t>
                    </m:r>
                  </m:oMath>
                </a14:m>
                <a:endParaRPr lang="en-US" altLang="en-US" sz="1600" dirty="0" smtClean="0">
                  <a:latin typeface="Comic Sans MS" panose="030F0702030302020204" pitchFamily="66" charset="0"/>
                </a:endParaRPr>
              </a:p>
              <a:p>
                <a:pPr>
                  <a:spcBef>
                    <a:spcPct val="50000"/>
                  </a:spcBef>
                  <a:buFontTx/>
                  <a:buAutoNum type="alphaLcParenR" startAt="3"/>
                </a:pPr>
                <a:endParaRPr lang="en-US" alt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063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87713" y="4516468"/>
                <a:ext cx="2522537" cy="1446213"/>
              </a:xfrm>
              <a:prstGeom prst="rect">
                <a:avLst/>
              </a:prstGeom>
              <a:blipFill rotWithShape="0">
                <a:blip r:embed="rId6" cstate="print"/>
                <a:stretch>
                  <a:fillRect l="-966" t="-84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64" name="Rectangle 4"/>
          <p:cNvSpPr>
            <a:spLocks noChangeArrowheads="1"/>
          </p:cNvSpPr>
          <p:nvPr/>
        </p:nvSpPr>
        <p:spPr bwMode="auto">
          <a:xfrm>
            <a:off x="71438" y="71438"/>
            <a:ext cx="2916237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65" name="WordArt 9"/>
          <p:cNvSpPr>
            <a:spLocks noChangeArrowheads="1" noChangeShapeType="1" noTextEdit="1"/>
          </p:cNvSpPr>
          <p:nvPr/>
        </p:nvSpPr>
        <p:spPr bwMode="auto">
          <a:xfrm>
            <a:off x="971550" y="115888"/>
            <a:ext cx="1223963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 panose="030F0702030302020204" pitchFamily="66" charset="0"/>
              </a:rPr>
              <a:t>Literacy</a:t>
            </a:r>
          </a:p>
        </p:txBody>
      </p:sp>
      <p:sp>
        <p:nvSpPr>
          <p:cNvPr id="2066" name="Text Box 34"/>
          <p:cNvSpPr txBox="1">
            <a:spLocks noChangeArrowheads="1"/>
          </p:cNvSpPr>
          <p:nvPr/>
        </p:nvSpPr>
        <p:spPr bwMode="auto">
          <a:xfrm>
            <a:off x="147638" y="373063"/>
            <a:ext cx="269617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latin typeface="Comic Sans MS" panose="030F0702030302020204" pitchFamily="66" charset="0"/>
              </a:rPr>
              <a:t>Define each of these:</a:t>
            </a:r>
            <a:endParaRPr lang="en-GB" altLang="en-US" sz="1200" dirty="0">
              <a:latin typeface="Comic Sans MS" panose="030F0702030302020204" pitchFamily="66" charset="0"/>
            </a:endParaRPr>
          </a:p>
        </p:txBody>
      </p:sp>
      <p:sp>
        <p:nvSpPr>
          <p:cNvPr id="2073" name="WordArt 29"/>
          <p:cNvSpPr>
            <a:spLocks noChangeArrowheads="1" noChangeShapeType="1" noTextEdit="1"/>
          </p:cNvSpPr>
          <p:nvPr/>
        </p:nvSpPr>
        <p:spPr bwMode="auto">
          <a:xfrm>
            <a:off x="3924300" y="115888"/>
            <a:ext cx="1222375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 panose="030F0702030302020204" pitchFamily="66" charset="0"/>
              </a:rPr>
              <a:t>Research</a:t>
            </a:r>
          </a:p>
        </p:txBody>
      </p:sp>
      <p:sp>
        <p:nvSpPr>
          <p:cNvPr id="2074" name="WordArt 31"/>
          <p:cNvSpPr>
            <a:spLocks noChangeArrowheads="1" noChangeShapeType="1" noTextEdit="1"/>
          </p:cNvSpPr>
          <p:nvPr/>
        </p:nvSpPr>
        <p:spPr bwMode="auto">
          <a:xfrm>
            <a:off x="6965950" y="115888"/>
            <a:ext cx="1223963" cy="35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 panose="030F0702030302020204" pitchFamily="66" charset="0"/>
              </a:rPr>
              <a:t>Memory</a:t>
            </a:r>
          </a:p>
        </p:txBody>
      </p:sp>
      <p:sp>
        <p:nvSpPr>
          <p:cNvPr id="2075" name="WordArt 13"/>
          <p:cNvSpPr>
            <a:spLocks noChangeArrowheads="1" noChangeShapeType="1" noTextEdit="1"/>
          </p:cNvSpPr>
          <p:nvPr/>
        </p:nvSpPr>
        <p:spPr bwMode="auto">
          <a:xfrm>
            <a:off x="6945313" y="2571750"/>
            <a:ext cx="1512887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 panose="030F0702030302020204" pitchFamily="66" charset="0"/>
              </a:rPr>
              <a:t>Stretch!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25878" y="1044574"/>
            <a:ext cx="1825842" cy="358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indent="-285750">
              <a:spcBef>
                <a:spcPts val="0"/>
              </a:spcBef>
              <a:defRPr/>
            </a:pPr>
            <a:r>
              <a:rPr lang="en-US" altLang="en-US" sz="1400" dirty="0" smtClean="0">
                <a:latin typeface="Comic Sans MS" pitchFamily="66" charset="0"/>
              </a:rPr>
              <a:t>Expanded form</a:t>
            </a:r>
            <a:endParaRPr lang="en-US" altLang="en-US" sz="1400" dirty="0">
              <a:latin typeface="Comic Sans MS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25878" y="1432212"/>
            <a:ext cx="1825842" cy="358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indent="-285750">
              <a:spcBef>
                <a:spcPts val="0"/>
              </a:spcBef>
              <a:defRPr/>
            </a:pPr>
            <a:r>
              <a:rPr lang="en-US" altLang="en-US" sz="1400" dirty="0" err="1" smtClean="0">
                <a:latin typeface="Comic Sans MS" pitchFamily="66" charset="0"/>
              </a:rPr>
              <a:t>Factorised</a:t>
            </a:r>
            <a:r>
              <a:rPr lang="en-US" altLang="en-US" sz="1400" dirty="0" smtClean="0">
                <a:latin typeface="Comic Sans MS" pitchFamily="66" charset="0"/>
              </a:rPr>
              <a:t> form</a:t>
            </a:r>
            <a:endParaRPr lang="en-US" altLang="en-US" sz="1400" dirty="0"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25878" y="666749"/>
            <a:ext cx="1825842" cy="358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indent="-285750">
              <a:spcBef>
                <a:spcPts val="0"/>
              </a:spcBef>
              <a:defRPr/>
            </a:pPr>
            <a:r>
              <a:rPr lang="en-US" altLang="en-US" sz="1400" dirty="0" smtClean="0">
                <a:latin typeface="Comic Sans MS" pitchFamily="66" charset="0"/>
              </a:rPr>
              <a:t>Quadratic equation</a:t>
            </a:r>
            <a:endParaRPr lang="en-US" altLang="en-US" sz="1400" dirty="0">
              <a:latin typeface="Comic Sans MS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84635" y="1044574"/>
            <a:ext cx="1821517" cy="992691"/>
          </a:xfrm>
          <a:prstGeom prst="rect">
            <a:avLst/>
          </a:prstGeom>
        </p:spPr>
      </p:pic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7166238" y="1989138"/>
            <a:ext cx="187205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000" dirty="0" smtClean="0">
                <a:latin typeface="Comic Sans MS" panose="030F0702030302020204" pitchFamily="66" charset="0"/>
              </a:rPr>
              <a:t>You may want to draw a grid to help your working out</a:t>
            </a:r>
            <a:endParaRPr lang="en-GB" altLang="en-US" sz="1000" b="1" dirty="0">
              <a:latin typeface="Comic Sans MS" panose="030F0702030302020204" pitchFamily="66" charset="0"/>
            </a:endParaRPr>
          </a:p>
        </p:txBody>
      </p:sp>
      <p:sp>
        <p:nvSpPr>
          <p:cNvPr id="38" name="Rectangle 29"/>
          <p:cNvSpPr>
            <a:spLocks noChangeArrowheads="1"/>
          </p:cNvSpPr>
          <p:nvPr/>
        </p:nvSpPr>
        <p:spPr bwMode="auto">
          <a:xfrm>
            <a:off x="71438" y="5648547"/>
            <a:ext cx="57388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latin typeface="Comic Sans MS" panose="030F0702030302020204" pitchFamily="66" charset="0"/>
              </a:rPr>
              <a:t>3) </a:t>
            </a:r>
            <a:r>
              <a:rPr lang="en-US" altLang="en-US" sz="1800" dirty="0">
                <a:latin typeface="Comic Sans MS" panose="030F0702030302020204" pitchFamily="66" charset="0"/>
              </a:rPr>
              <a:t>Solve these equations, showing each step clearly.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9" name="Text Box 37"/>
              <p:cNvSpPr txBox="1">
                <a:spLocks noChangeArrowheads="1"/>
              </p:cNvSpPr>
              <p:nvPr/>
            </p:nvSpPr>
            <p:spPr bwMode="auto">
              <a:xfrm>
                <a:off x="223838" y="6048490"/>
                <a:ext cx="2763837" cy="3441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342900" indent="-342900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/>
                        </m:ctrlPr>
                      </m:sSupPr>
                      <m:e>
                        <m:r>
                          <a:rPr lang="en-GB" sz="1600" i="1"/>
                          <m:t>𝑥</m:t>
                        </m:r>
                      </m:e>
                      <m:sup>
                        <m:r>
                          <a:rPr lang="en-GB" sz="1600" i="1"/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sz="1600" i="1"/>
                      <m:t>𝑥</m:t>
                    </m:r>
                    <m:r>
                      <a:rPr lang="en-GB" sz="1600" i="1"/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endParaRPr lang="en-US" altLang="en-US" sz="1600" dirty="0" smtClean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39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3838" y="6048490"/>
                <a:ext cx="2763837" cy="344133"/>
              </a:xfrm>
              <a:prstGeom prst="rect">
                <a:avLst/>
              </a:prstGeom>
              <a:blipFill rotWithShape="0">
                <a:blip r:embed="rId8" cstate="print"/>
                <a:stretch>
                  <a:fillRect l="-883" b="-1754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0" name="Text Box 37"/>
              <p:cNvSpPr txBox="1">
                <a:spLocks noChangeArrowheads="1"/>
              </p:cNvSpPr>
              <p:nvPr/>
            </p:nvSpPr>
            <p:spPr bwMode="auto">
              <a:xfrm>
                <a:off x="3345946" y="6048490"/>
                <a:ext cx="2557968" cy="3441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/>
                        </m:ctrlPr>
                      </m:sSupPr>
                      <m:e>
                        <m:r>
                          <a:rPr lang="en-GB" sz="1600" i="1"/>
                          <m:t>𝑥</m:t>
                        </m:r>
                      </m:e>
                      <m:sup>
                        <m:r>
                          <a:rPr lang="en-GB" sz="1600" i="1"/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=10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−21</m:t>
                    </m:r>
                  </m:oMath>
                </a14:m>
                <a:endParaRPr lang="en-US" altLang="en-US" sz="1600" dirty="0" smtClean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0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45946" y="6048490"/>
                <a:ext cx="2557968" cy="344133"/>
              </a:xfrm>
              <a:prstGeom prst="rect">
                <a:avLst/>
              </a:prstGeom>
              <a:blipFill rotWithShape="0">
                <a:blip r:embed="rId9" cstate="print"/>
                <a:stretch>
                  <a:fillRect l="-955" b="-1754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243638" y="3791455"/>
            <a:ext cx="2503636" cy="14481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110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FOS</dc:creator>
  <cp:lastModifiedBy>Joanne Morgan</cp:lastModifiedBy>
  <cp:revision>25</cp:revision>
  <cp:lastPrinted>2015-09-13T19:34:49Z</cp:lastPrinted>
  <dcterms:created xsi:type="dcterms:W3CDTF">2014-07-24T18:08:34Z</dcterms:created>
  <dcterms:modified xsi:type="dcterms:W3CDTF">2015-12-13T20:52:03Z</dcterms:modified>
</cp:coreProperties>
</file>