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8" r:id="rId2"/>
    <p:sldId id="256" r:id="rId3"/>
  </p:sldIdLst>
  <p:sldSz cx="9144000" cy="6858000" type="screen4x3"/>
  <p:notesSz cx="6797675" cy="9859963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0000FF"/>
    <a:srgbClr val="FF6600"/>
    <a:srgbClr val="FF0000"/>
    <a:srgbClr val="006600"/>
    <a:srgbClr val="66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7041B9A-7439-46C6-A859-AAF62CAF664E}" type="datetimeFigureOut">
              <a:rPr lang="en-GB"/>
              <a:pPr>
                <a:defRPr/>
              </a:pPr>
              <a:t>13/05/2015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646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364663"/>
            <a:ext cx="2946400" cy="4953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FAD3CFA-7147-4338-910B-25EB56EFF1E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F9D20F-724A-4075-AFA4-689391A434C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A3A4DF-D709-48E1-A452-302EDFBDCE0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6F8175-646F-4285-B90B-0A74F51CC14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40A23-EF6F-46C5-A5C0-9166A9EF02A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22CA60-B2FB-4F81-9267-A4940FEBEE8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6691D1-027E-4AD1-A133-DC2A6129BAA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37638F-9223-4B84-BF85-6FE08324C6C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5339D-2221-4FF8-A163-4D6601AD68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D315D6-5AD5-4641-BF4A-CCAC22CFC61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5043CD-23F6-420B-835B-79F45036BDF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697964-F103-4186-AA98-2DC059FFD1F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62ED8A8C-78B8-4038-9976-B2F25C0FEF9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71438" y="115888"/>
            <a:ext cx="2916237" cy="177323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051" name="Rectangle 7"/>
          <p:cNvSpPr>
            <a:spLocks noChangeArrowheads="1"/>
          </p:cNvSpPr>
          <p:nvPr/>
        </p:nvSpPr>
        <p:spPr bwMode="auto">
          <a:xfrm>
            <a:off x="71438" y="1989138"/>
            <a:ext cx="2916237" cy="47974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052" name="Rectangle 8"/>
          <p:cNvSpPr>
            <a:spLocks noChangeArrowheads="1"/>
          </p:cNvSpPr>
          <p:nvPr/>
        </p:nvSpPr>
        <p:spPr bwMode="auto">
          <a:xfrm>
            <a:off x="6156325" y="2976563"/>
            <a:ext cx="2879725" cy="3810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053" name="Rectangle 28"/>
          <p:cNvSpPr>
            <a:spLocks noChangeArrowheads="1"/>
          </p:cNvSpPr>
          <p:nvPr/>
        </p:nvSpPr>
        <p:spPr bwMode="auto">
          <a:xfrm>
            <a:off x="3132138" y="109538"/>
            <a:ext cx="2879725" cy="177323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054" name="Rectangle 30"/>
          <p:cNvSpPr>
            <a:spLocks noChangeArrowheads="1"/>
          </p:cNvSpPr>
          <p:nvPr/>
        </p:nvSpPr>
        <p:spPr bwMode="auto">
          <a:xfrm>
            <a:off x="6156325" y="71438"/>
            <a:ext cx="2879725" cy="2781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055" name="Text Box 35"/>
          <p:cNvSpPr txBox="1">
            <a:spLocks noChangeArrowheads="1"/>
          </p:cNvSpPr>
          <p:nvPr/>
        </p:nvSpPr>
        <p:spPr bwMode="auto">
          <a:xfrm>
            <a:off x="3249613" y="788988"/>
            <a:ext cx="273685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1400">
                <a:latin typeface="Comic Sans MS" pitchFamily="66" charset="0"/>
              </a:rPr>
              <a:t>Find examples of the use of percentages in real life situations</a:t>
            </a:r>
            <a:endParaRPr lang="en-GB" altLang="en-US" sz="1400">
              <a:latin typeface="Comic Sans MS" pitchFamily="66" charset="0"/>
            </a:endParaRPr>
          </a:p>
        </p:txBody>
      </p:sp>
      <p:sp>
        <p:nvSpPr>
          <p:cNvPr id="2056" name="Text Box 36"/>
          <p:cNvSpPr txBox="1">
            <a:spLocks noChangeArrowheads="1"/>
          </p:cNvSpPr>
          <p:nvPr/>
        </p:nvSpPr>
        <p:spPr bwMode="auto">
          <a:xfrm>
            <a:off x="6232525" y="788988"/>
            <a:ext cx="2736850" cy="149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1400" dirty="0">
                <a:latin typeface="Comic Sans MS" pitchFamily="66" charset="0"/>
              </a:rPr>
              <a:t>To change a percentage into a </a:t>
            </a:r>
            <a:r>
              <a:rPr lang="en-US" altLang="en-US" sz="1400" dirty="0" smtClean="0">
                <a:latin typeface="Comic Sans MS" pitchFamily="66" charset="0"/>
              </a:rPr>
              <a:t>decimal </a:t>
            </a:r>
            <a:r>
              <a:rPr lang="en-US" altLang="en-US" sz="1400" dirty="0">
                <a:latin typeface="Comic Sans MS" pitchFamily="66" charset="0"/>
              </a:rPr>
              <a:t>you divide by 100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1400" dirty="0">
                <a:latin typeface="Comic Sans MS" pitchFamily="66" charset="0"/>
              </a:rPr>
              <a:t>67% ÷ 100 = 0.67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altLang="en-US" sz="1400" dirty="0">
                <a:latin typeface="Comic Sans MS" pitchFamily="66" charset="0"/>
              </a:rPr>
              <a:t>13% </a:t>
            </a:r>
            <a:r>
              <a:rPr lang="en-US" altLang="en-US" sz="1400" dirty="0">
                <a:latin typeface="Comic Sans MS" pitchFamily="66" charset="0"/>
              </a:rPr>
              <a:t>÷ 100 = 0.13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1400" dirty="0">
                <a:latin typeface="Comic Sans MS" pitchFamily="66" charset="0"/>
              </a:rPr>
              <a:t>7% ÷ 100 = 0.07</a:t>
            </a:r>
            <a:endParaRPr lang="en-GB" altLang="en-US" sz="1400" dirty="0">
              <a:latin typeface="Comic Sans MS" pitchFamily="66" charset="0"/>
            </a:endParaRPr>
          </a:p>
        </p:txBody>
      </p:sp>
      <p:sp>
        <p:nvSpPr>
          <p:cNvPr id="2057" name="Text Box 37"/>
          <p:cNvSpPr txBox="1">
            <a:spLocks noChangeArrowheads="1"/>
          </p:cNvSpPr>
          <p:nvPr/>
        </p:nvSpPr>
        <p:spPr bwMode="auto">
          <a:xfrm>
            <a:off x="6299200" y="3446463"/>
            <a:ext cx="2736850" cy="3430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en-US" sz="1400" u="sng" dirty="0">
                <a:latin typeface="Comic Sans MS" panose="030F0702030302020204" pitchFamily="66" charset="0"/>
              </a:rPr>
              <a:t>Percentage </a:t>
            </a:r>
            <a:r>
              <a:rPr lang="en-US" altLang="en-US" sz="1400" u="sng" dirty="0" smtClean="0">
                <a:latin typeface="Comic Sans MS" panose="030F0702030302020204" pitchFamily="66" charset="0"/>
              </a:rPr>
              <a:t>Increase</a:t>
            </a: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en-US" sz="1400" dirty="0" smtClean="0">
                <a:latin typeface="Comic Sans MS" panose="030F0702030302020204" pitchFamily="66" charset="0"/>
              </a:rPr>
              <a:t>To find a percentage increase you add the percentage to the original amount </a:t>
            </a:r>
          </a:p>
          <a:p>
            <a:pPr marL="342900" indent="-342900" eaLnBrk="1" hangingPunct="1">
              <a:spcBef>
                <a:spcPct val="50000"/>
              </a:spcBef>
              <a:buFontTx/>
              <a:buAutoNum type="arabicParenR"/>
              <a:defRPr/>
            </a:pPr>
            <a:r>
              <a:rPr lang="en-US" altLang="en-US" sz="1400" dirty="0" smtClean="0">
                <a:latin typeface="Comic Sans MS" panose="030F0702030302020204" pitchFamily="66" charset="0"/>
              </a:rPr>
              <a:t>Increase £150 by 4%</a:t>
            </a:r>
          </a:p>
          <a:p>
            <a:pPr marL="342900" indent="-342900" eaLnBrk="1" hangingPunct="1">
              <a:spcBef>
                <a:spcPct val="50000"/>
              </a:spcBef>
              <a:buFontTx/>
              <a:buAutoNum type="arabicParenR"/>
              <a:defRPr/>
            </a:pPr>
            <a:r>
              <a:rPr lang="en-US" altLang="en-US" sz="1400" dirty="0" smtClean="0">
                <a:latin typeface="Comic Sans MS" panose="030F0702030302020204" pitchFamily="66" charset="0"/>
              </a:rPr>
              <a:t>Increase £18 by 92%</a:t>
            </a:r>
          </a:p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en-US" sz="1400" u="sng" dirty="0" smtClean="0">
                <a:latin typeface="Comic Sans MS" panose="030F0702030302020204" pitchFamily="66" charset="0"/>
              </a:rPr>
              <a:t>Percentage Decrease</a:t>
            </a: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en-US" sz="1400" dirty="0" smtClean="0">
                <a:latin typeface="Comic Sans MS" panose="030F0702030302020204" pitchFamily="66" charset="0"/>
              </a:rPr>
              <a:t>To find a percentage decrease you takeaway the percentage to the original amount </a:t>
            </a:r>
          </a:p>
          <a:p>
            <a:pPr marL="342900" indent="-342900" eaLnBrk="1" hangingPunct="1">
              <a:spcBef>
                <a:spcPct val="50000"/>
              </a:spcBef>
              <a:buFontTx/>
              <a:buAutoNum type="arabicParenR"/>
              <a:defRPr/>
            </a:pPr>
            <a:r>
              <a:rPr lang="en-US" altLang="en-US" sz="1400" dirty="0" smtClean="0">
                <a:latin typeface="Comic Sans MS" panose="030F0702030302020204" pitchFamily="66" charset="0"/>
              </a:rPr>
              <a:t>Decrease £140 by 8%</a:t>
            </a:r>
          </a:p>
          <a:p>
            <a:pPr marL="342900" indent="-342900" eaLnBrk="1" hangingPunct="1">
              <a:spcBef>
                <a:spcPct val="50000"/>
              </a:spcBef>
              <a:buFontTx/>
              <a:buAutoNum type="arabicParenR"/>
              <a:defRPr/>
            </a:pPr>
            <a:r>
              <a:rPr lang="en-US" altLang="en-US" sz="1400" dirty="0" smtClean="0">
                <a:latin typeface="Comic Sans MS" panose="030F0702030302020204" pitchFamily="66" charset="0"/>
              </a:rPr>
              <a:t>Decrease 3Kg by 23%</a:t>
            </a:r>
            <a:endParaRPr lang="en-US" altLang="en-US" sz="1500" dirty="0" smtClean="0">
              <a:latin typeface="Comic Sans MS" panose="030F0702030302020204" pitchFamily="66" charset="0"/>
            </a:endParaRPr>
          </a:p>
        </p:txBody>
      </p:sp>
      <p:sp>
        <p:nvSpPr>
          <p:cNvPr id="2060" name="Text Box 38"/>
          <p:cNvSpPr txBox="1">
            <a:spLocks noChangeArrowheads="1"/>
          </p:cNvSpPr>
          <p:nvPr/>
        </p:nvSpPr>
        <p:spPr bwMode="auto">
          <a:xfrm>
            <a:off x="169863" y="2620963"/>
            <a:ext cx="2663825" cy="375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1400" dirty="0" smtClean="0">
                <a:latin typeface="Comic Sans MS" panose="030F0702030302020204" pitchFamily="66" charset="0"/>
              </a:rPr>
              <a:t>Write these percentages as decimals</a:t>
            </a:r>
          </a:p>
          <a:p>
            <a:pPr marL="342900" indent="-342900" eaLnBrk="1" hangingPunct="1">
              <a:spcBef>
                <a:spcPct val="50000"/>
              </a:spcBef>
              <a:buFontTx/>
              <a:buAutoNum type="arabicParenR"/>
              <a:defRPr/>
            </a:pPr>
            <a:r>
              <a:rPr lang="en-US" altLang="en-US" sz="1400" dirty="0" smtClean="0">
                <a:latin typeface="Comic Sans MS" panose="030F0702030302020204" pitchFamily="66" charset="0"/>
              </a:rPr>
              <a:t>60%</a:t>
            </a:r>
          </a:p>
          <a:p>
            <a:pPr marL="342900" indent="-342900" eaLnBrk="1" hangingPunct="1">
              <a:spcBef>
                <a:spcPct val="50000"/>
              </a:spcBef>
              <a:buFontTx/>
              <a:buAutoNum type="arabicParenR"/>
              <a:defRPr/>
            </a:pPr>
            <a:r>
              <a:rPr lang="en-US" altLang="en-US" sz="1400" dirty="0" smtClean="0">
                <a:latin typeface="Comic Sans MS" panose="030F0702030302020204" pitchFamily="66" charset="0"/>
              </a:rPr>
              <a:t>70%</a:t>
            </a:r>
          </a:p>
          <a:p>
            <a:pPr marL="342900" indent="-342900" eaLnBrk="1" hangingPunct="1">
              <a:spcBef>
                <a:spcPct val="50000"/>
              </a:spcBef>
              <a:buFontTx/>
              <a:buAutoNum type="arabicParenR"/>
              <a:defRPr/>
            </a:pPr>
            <a:r>
              <a:rPr lang="en-US" altLang="en-US" sz="1400" dirty="0" smtClean="0">
                <a:latin typeface="Comic Sans MS" panose="030F0702030302020204" pitchFamily="66" charset="0"/>
              </a:rPr>
              <a:t>20%</a:t>
            </a:r>
          </a:p>
          <a:p>
            <a:pPr marL="342900" indent="-342900" eaLnBrk="1" hangingPunct="1">
              <a:spcBef>
                <a:spcPct val="50000"/>
              </a:spcBef>
              <a:buFontTx/>
              <a:buAutoNum type="arabicParenR"/>
              <a:defRPr/>
            </a:pPr>
            <a:r>
              <a:rPr lang="en-US" altLang="en-US" sz="1400" dirty="0" smtClean="0">
                <a:latin typeface="Comic Sans MS" panose="030F0702030302020204" pitchFamily="66" charset="0"/>
              </a:rPr>
              <a:t>45%</a:t>
            </a:r>
          </a:p>
          <a:p>
            <a:pPr marL="342900" indent="-342900" eaLnBrk="1" hangingPunct="1">
              <a:spcBef>
                <a:spcPct val="50000"/>
              </a:spcBef>
              <a:buFontTx/>
              <a:buAutoNum type="arabicParenR"/>
              <a:defRPr/>
            </a:pPr>
            <a:r>
              <a:rPr lang="en-US" altLang="en-US" sz="1400" dirty="0" smtClean="0">
                <a:latin typeface="Comic Sans MS" panose="030F0702030302020204" pitchFamily="66" charset="0"/>
              </a:rPr>
              <a:t>31%</a:t>
            </a:r>
          </a:p>
          <a:p>
            <a:pPr marL="342900" indent="-342900" eaLnBrk="1" hangingPunct="1">
              <a:spcBef>
                <a:spcPct val="50000"/>
              </a:spcBef>
              <a:buFontTx/>
              <a:buAutoNum type="arabicParenR"/>
              <a:defRPr/>
            </a:pPr>
            <a:r>
              <a:rPr lang="en-US" altLang="en-US" sz="1400" dirty="0" smtClean="0">
                <a:latin typeface="Comic Sans MS" panose="030F0702030302020204" pitchFamily="66" charset="0"/>
              </a:rPr>
              <a:t>82%</a:t>
            </a:r>
          </a:p>
          <a:p>
            <a:pPr marL="342900" indent="-342900" eaLnBrk="1" hangingPunct="1">
              <a:spcBef>
                <a:spcPct val="50000"/>
              </a:spcBef>
              <a:buFontTx/>
              <a:buAutoNum type="arabicParenR"/>
              <a:defRPr/>
            </a:pPr>
            <a:r>
              <a:rPr lang="en-US" altLang="en-US" sz="1400" dirty="0" smtClean="0">
                <a:latin typeface="Comic Sans MS" panose="030F0702030302020204" pitchFamily="66" charset="0"/>
              </a:rPr>
              <a:t>14%</a:t>
            </a:r>
          </a:p>
          <a:p>
            <a:pPr marL="342900" indent="-342900" eaLnBrk="1" hangingPunct="1">
              <a:spcBef>
                <a:spcPct val="50000"/>
              </a:spcBef>
              <a:buFontTx/>
              <a:buAutoNum type="arabicParenR"/>
              <a:defRPr/>
            </a:pPr>
            <a:r>
              <a:rPr lang="en-US" altLang="en-US" sz="1400" dirty="0" smtClean="0">
                <a:latin typeface="Comic Sans MS" panose="030F0702030302020204" pitchFamily="66" charset="0"/>
              </a:rPr>
              <a:t>4%</a:t>
            </a:r>
          </a:p>
          <a:p>
            <a:pPr marL="342900" indent="-342900" eaLnBrk="1" hangingPunct="1">
              <a:spcBef>
                <a:spcPct val="50000"/>
              </a:spcBef>
              <a:buFontTx/>
              <a:buAutoNum type="arabicParenR"/>
              <a:defRPr/>
            </a:pPr>
            <a:r>
              <a:rPr lang="en-US" altLang="en-US" sz="1400" dirty="0" smtClean="0">
                <a:latin typeface="Comic Sans MS" panose="030F0702030302020204" pitchFamily="66" charset="0"/>
              </a:rPr>
              <a:t>63%</a:t>
            </a:r>
          </a:p>
          <a:p>
            <a:pPr marL="342900" indent="-342900" eaLnBrk="1" hangingPunct="1">
              <a:spcBef>
                <a:spcPct val="50000"/>
              </a:spcBef>
              <a:buFontTx/>
              <a:buAutoNum type="arabicParenR"/>
              <a:defRPr/>
            </a:pPr>
            <a:r>
              <a:rPr lang="en-US" altLang="en-US" sz="1400" dirty="0" smtClean="0">
                <a:latin typeface="Comic Sans MS" panose="030F0702030302020204" pitchFamily="66" charset="0"/>
              </a:rPr>
              <a:t>2%</a:t>
            </a:r>
          </a:p>
        </p:txBody>
      </p:sp>
      <p:sp>
        <p:nvSpPr>
          <p:cNvPr id="2" name="Rectangle 1"/>
          <p:cNvSpPr/>
          <p:nvPr/>
        </p:nvSpPr>
        <p:spPr>
          <a:xfrm rot="16200000">
            <a:off x="-438944" y="823120"/>
            <a:ext cx="1724025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2400" b="1" dirty="0">
                <a:ln w="0"/>
                <a:solidFill>
                  <a:srgbClr val="6600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  <a:reflection blurRad="6350" stA="55000" endA="300" endPos="455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LITERACY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560763" y="109538"/>
            <a:ext cx="2200275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2800" b="1" dirty="0">
                <a:ln w="0"/>
                <a:solidFill>
                  <a:srgbClr val="0066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  <a:reflection blurRad="6350" stA="55000" endA="300" endPos="455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645275" y="63500"/>
            <a:ext cx="1901825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28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  <a:reflection blurRad="6350" stA="55000" endA="300" endPos="455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MEMORY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22275" y="2003425"/>
            <a:ext cx="1903413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2800" b="1" dirty="0">
                <a:ln w="0"/>
                <a:solidFill>
                  <a:srgbClr val="3366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  <a:reflection blurRad="6350" stA="55000" endA="300" endPos="455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SKILL 1</a:t>
            </a:r>
          </a:p>
        </p:txBody>
      </p:sp>
      <p:sp>
        <p:nvSpPr>
          <p:cNvPr id="2063" name="Rectangle 7"/>
          <p:cNvSpPr>
            <a:spLocks noChangeArrowheads="1"/>
          </p:cNvSpPr>
          <p:nvPr/>
        </p:nvSpPr>
        <p:spPr bwMode="auto">
          <a:xfrm>
            <a:off x="3113088" y="1981200"/>
            <a:ext cx="2916237" cy="47974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9" name="Text Box 38"/>
          <p:cNvSpPr txBox="1">
            <a:spLocks noChangeArrowheads="1"/>
          </p:cNvSpPr>
          <p:nvPr/>
        </p:nvSpPr>
        <p:spPr bwMode="auto">
          <a:xfrm>
            <a:off x="3173413" y="2619375"/>
            <a:ext cx="2665412" cy="375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1400" dirty="0" smtClean="0">
                <a:latin typeface="Comic Sans MS" panose="030F0702030302020204" pitchFamily="66" charset="0"/>
              </a:rPr>
              <a:t>Use your calculator to find these percentages</a:t>
            </a:r>
          </a:p>
          <a:p>
            <a:pPr marL="342900" indent="-342900" eaLnBrk="1" hangingPunct="1">
              <a:spcBef>
                <a:spcPct val="50000"/>
              </a:spcBef>
              <a:buFontTx/>
              <a:buAutoNum type="arabicParenR"/>
              <a:defRPr/>
            </a:pPr>
            <a:r>
              <a:rPr lang="en-US" altLang="en-US" sz="1400" dirty="0" smtClean="0">
                <a:latin typeface="Comic Sans MS" panose="030F0702030302020204" pitchFamily="66" charset="0"/>
              </a:rPr>
              <a:t>28% of 50</a:t>
            </a:r>
          </a:p>
          <a:p>
            <a:pPr marL="342900" indent="-342900" eaLnBrk="1" hangingPunct="1">
              <a:spcBef>
                <a:spcPct val="50000"/>
              </a:spcBef>
              <a:buFontTx/>
              <a:buAutoNum type="arabicParenR"/>
              <a:defRPr/>
            </a:pPr>
            <a:r>
              <a:rPr lang="en-US" altLang="en-US" sz="1400" dirty="0" smtClean="0">
                <a:latin typeface="Comic Sans MS" panose="030F0702030302020204" pitchFamily="66" charset="0"/>
              </a:rPr>
              <a:t>16% of 250</a:t>
            </a:r>
          </a:p>
          <a:p>
            <a:pPr marL="342900" indent="-342900" eaLnBrk="1" hangingPunct="1">
              <a:spcBef>
                <a:spcPct val="50000"/>
              </a:spcBef>
              <a:buFontTx/>
              <a:buAutoNum type="arabicParenR"/>
              <a:defRPr/>
            </a:pPr>
            <a:r>
              <a:rPr lang="en-US" altLang="en-US" sz="1400" dirty="0" smtClean="0">
                <a:latin typeface="Comic Sans MS" panose="030F0702030302020204" pitchFamily="66" charset="0"/>
              </a:rPr>
              <a:t>15% of 300</a:t>
            </a:r>
          </a:p>
          <a:p>
            <a:pPr marL="342900" indent="-342900" eaLnBrk="1" hangingPunct="1">
              <a:spcBef>
                <a:spcPct val="50000"/>
              </a:spcBef>
              <a:buFontTx/>
              <a:buAutoNum type="arabicParenR"/>
              <a:defRPr/>
            </a:pPr>
            <a:r>
              <a:rPr lang="en-US" altLang="en-US" sz="1400" dirty="0" smtClean="0">
                <a:latin typeface="Comic Sans MS" panose="030F0702030302020204" pitchFamily="66" charset="0"/>
              </a:rPr>
              <a:t>7% of 400</a:t>
            </a:r>
          </a:p>
          <a:p>
            <a:pPr marL="342900" indent="-342900" eaLnBrk="1" hangingPunct="1">
              <a:spcBef>
                <a:spcPct val="50000"/>
              </a:spcBef>
              <a:buFontTx/>
              <a:buAutoNum type="arabicParenR"/>
              <a:defRPr/>
            </a:pPr>
            <a:r>
              <a:rPr lang="en-US" altLang="en-US" sz="1400" dirty="0" smtClean="0">
                <a:latin typeface="Comic Sans MS" panose="030F0702030302020204" pitchFamily="66" charset="0"/>
              </a:rPr>
              <a:t>31% of 720</a:t>
            </a:r>
          </a:p>
          <a:p>
            <a:pPr marL="342900" indent="-342900" eaLnBrk="1" hangingPunct="1">
              <a:spcBef>
                <a:spcPct val="50000"/>
              </a:spcBef>
              <a:buFontTx/>
              <a:buAutoNum type="arabicParenR"/>
              <a:defRPr/>
            </a:pPr>
            <a:r>
              <a:rPr lang="en-US" altLang="en-US" sz="1400" dirty="0" smtClean="0">
                <a:latin typeface="Comic Sans MS" panose="030F0702030302020204" pitchFamily="66" charset="0"/>
              </a:rPr>
              <a:t>16% of £240</a:t>
            </a:r>
          </a:p>
          <a:p>
            <a:pPr marL="342900" indent="-342900" eaLnBrk="1" hangingPunct="1">
              <a:spcBef>
                <a:spcPct val="50000"/>
              </a:spcBef>
              <a:buFontTx/>
              <a:buAutoNum type="arabicParenR"/>
              <a:defRPr/>
            </a:pPr>
            <a:r>
              <a:rPr lang="en-US" altLang="en-US" sz="1400" dirty="0" smtClean="0">
                <a:latin typeface="Comic Sans MS" panose="030F0702030302020204" pitchFamily="66" charset="0"/>
              </a:rPr>
              <a:t>24% of £89</a:t>
            </a:r>
          </a:p>
          <a:p>
            <a:pPr marL="342900" indent="-342900" eaLnBrk="1" hangingPunct="1">
              <a:spcBef>
                <a:spcPct val="50000"/>
              </a:spcBef>
              <a:buFontTx/>
              <a:buAutoNum type="arabicParenR"/>
              <a:defRPr/>
            </a:pPr>
            <a:r>
              <a:rPr lang="en-US" altLang="en-US" sz="1400" dirty="0" smtClean="0">
                <a:latin typeface="Comic Sans MS" panose="030F0702030302020204" pitchFamily="66" charset="0"/>
              </a:rPr>
              <a:t>52% of £63</a:t>
            </a:r>
          </a:p>
          <a:p>
            <a:pPr marL="342900" indent="-342900" eaLnBrk="1" hangingPunct="1">
              <a:spcBef>
                <a:spcPct val="50000"/>
              </a:spcBef>
              <a:buFontTx/>
              <a:buAutoNum type="arabicParenR"/>
              <a:defRPr/>
            </a:pPr>
            <a:r>
              <a:rPr lang="en-US" altLang="en-US" sz="1400" dirty="0" smtClean="0">
                <a:latin typeface="Comic Sans MS" panose="030F0702030302020204" pitchFamily="66" charset="0"/>
              </a:rPr>
              <a:t>29% of 55cm</a:t>
            </a:r>
          </a:p>
          <a:p>
            <a:pPr marL="342900" indent="-342900" eaLnBrk="1" hangingPunct="1">
              <a:spcBef>
                <a:spcPct val="50000"/>
              </a:spcBef>
              <a:buFontTx/>
              <a:buAutoNum type="arabicParenR"/>
              <a:defRPr/>
            </a:pPr>
            <a:r>
              <a:rPr lang="en-US" altLang="en-US" sz="1400" dirty="0" smtClean="0">
                <a:latin typeface="Comic Sans MS" panose="030F0702030302020204" pitchFamily="66" charset="0"/>
              </a:rPr>
              <a:t>37% of 7kg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608763" y="2974975"/>
            <a:ext cx="1903412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2800" b="1" dirty="0">
                <a:ln w="0"/>
                <a:solidFill>
                  <a:srgbClr val="FF66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  <a:reflection blurRad="6350" stA="55000" endA="300" endPos="455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STRETCH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554413" y="1998663"/>
            <a:ext cx="1903412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2800" b="1" dirty="0">
                <a:ln w="0"/>
                <a:solidFill>
                  <a:srgbClr val="3366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  <a:reflection blurRad="6350" stA="55000" endA="300" endPos="455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SKILL 2</a:t>
            </a:r>
          </a:p>
        </p:txBody>
      </p:sp>
      <p:sp>
        <p:nvSpPr>
          <p:cNvPr id="2067" name="Text Box 35"/>
          <p:cNvSpPr txBox="1">
            <a:spLocks noChangeArrowheads="1"/>
          </p:cNvSpPr>
          <p:nvPr/>
        </p:nvSpPr>
        <p:spPr bwMode="auto">
          <a:xfrm>
            <a:off x="627063" y="217488"/>
            <a:ext cx="13684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1400">
                <a:latin typeface="Comic Sans MS" pitchFamily="66" charset="0"/>
              </a:rPr>
              <a:t>Percentage</a:t>
            </a:r>
            <a:endParaRPr lang="en-GB" altLang="en-US" sz="1400">
              <a:latin typeface="Comic Sans MS" pitchFamily="66" charset="0"/>
            </a:endParaRPr>
          </a:p>
        </p:txBody>
      </p:sp>
      <p:sp>
        <p:nvSpPr>
          <p:cNvPr id="2068" name="Text Box 35"/>
          <p:cNvSpPr txBox="1">
            <a:spLocks noChangeArrowheads="1"/>
          </p:cNvSpPr>
          <p:nvPr/>
        </p:nvSpPr>
        <p:spPr bwMode="auto">
          <a:xfrm>
            <a:off x="619125" y="785813"/>
            <a:ext cx="13684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1400">
                <a:latin typeface="Comic Sans MS" pitchFamily="66" charset="0"/>
              </a:rPr>
              <a:t>Decimal</a:t>
            </a:r>
            <a:endParaRPr lang="en-GB" altLang="en-US" sz="1400">
              <a:latin typeface="Comic Sans MS" pitchFamily="66" charset="0"/>
            </a:endParaRPr>
          </a:p>
        </p:txBody>
      </p:sp>
      <p:sp>
        <p:nvSpPr>
          <p:cNvPr id="2069" name="Text Box 35"/>
          <p:cNvSpPr txBox="1">
            <a:spLocks noChangeArrowheads="1"/>
          </p:cNvSpPr>
          <p:nvPr/>
        </p:nvSpPr>
        <p:spPr bwMode="auto">
          <a:xfrm>
            <a:off x="627063" y="1336675"/>
            <a:ext cx="13684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1400">
                <a:latin typeface="Comic Sans MS" pitchFamily="66" charset="0"/>
              </a:rPr>
              <a:t>Multiplier</a:t>
            </a:r>
            <a:endParaRPr lang="en-GB" altLang="en-US" sz="1400">
              <a:latin typeface="Comic Sans MS" pitchFamily="66" charset="0"/>
            </a:endParaRPr>
          </a:p>
        </p:txBody>
      </p:sp>
      <p:sp>
        <p:nvSpPr>
          <p:cNvPr id="2070" name="Text Box 35"/>
          <p:cNvSpPr txBox="1">
            <a:spLocks noChangeArrowheads="1"/>
          </p:cNvSpPr>
          <p:nvPr/>
        </p:nvSpPr>
        <p:spPr bwMode="auto">
          <a:xfrm>
            <a:off x="1552575" y="484188"/>
            <a:ext cx="13684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1400">
                <a:latin typeface="Comic Sans MS" pitchFamily="66" charset="0"/>
              </a:rPr>
              <a:t>Increase</a:t>
            </a:r>
            <a:endParaRPr lang="en-GB" altLang="en-US" sz="1400">
              <a:latin typeface="Comic Sans MS" pitchFamily="66" charset="0"/>
            </a:endParaRPr>
          </a:p>
        </p:txBody>
      </p:sp>
      <p:sp>
        <p:nvSpPr>
          <p:cNvPr id="2071" name="Text Box 35"/>
          <p:cNvSpPr txBox="1">
            <a:spLocks noChangeArrowheads="1"/>
          </p:cNvSpPr>
          <p:nvPr/>
        </p:nvSpPr>
        <p:spPr bwMode="auto">
          <a:xfrm>
            <a:off x="1538288" y="1093788"/>
            <a:ext cx="13684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1400">
                <a:latin typeface="Comic Sans MS" pitchFamily="66" charset="0"/>
              </a:rPr>
              <a:t>Decrease</a:t>
            </a:r>
            <a:endParaRPr lang="en-GB" altLang="en-US" sz="140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142875" y="142875"/>
            <a:ext cx="2844800" cy="177323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075" name="Rectangle 7"/>
          <p:cNvSpPr>
            <a:spLocks noChangeArrowheads="1"/>
          </p:cNvSpPr>
          <p:nvPr/>
        </p:nvSpPr>
        <p:spPr bwMode="auto">
          <a:xfrm>
            <a:off x="71438" y="1989138"/>
            <a:ext cx="2916237" cy="47974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076" name="Rectangle 8"/>
          <p:cNvSpPr>
            <a:spLocks noChangeArrowheads="1"/>
          </p:cNvSpPr>
          <p:nvPr/>
        </p:nvSpPr>
        <p:spPr bwMode="auto">
          <a:xfrm>
            <a:off x="6156325" y="2976563"/>
            <a:ext cx="2879725" cy="3810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077" name="Rectangle 28"/>
          <p:cNvSpPr>
            <a:spLocks noChangeArrowheads="1"/>
          </p:cNvSpPr>
          <p:nvPr/>
        </p:nvSpPr>
        <p:spPr bwMode="auto">
          <a:xfrm>
            <a:off x="3132138" y="109538"/>
            <a:ext cx="2879725" cy="177323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078" name="Rectangle 30"/>
          <p:cNvSpPr>
            <a:spLocks noChangeArrowheads="1"/>
          </p:cNvSpPr>
          <p:nvPr/>
        </p:nvSpPr>
        <p:spPr bwMode="auto">
          <a:xfrm>
            <a:off x="6156325" y="71438"/>
            <a:ext cx="2879725" cy="2781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079" name="Text Box 35"/>
          <p:cNvSpPr txBox="1">
            <a:spLocks noChangeArrowheads="1"/>
          </p:cNvSpPr>
          <p:nvPr/>
        </p:nvSpPr>
        <p:spPr bwMode="auto">
          <a:xfrm>
            <a:off x="3249613" y="788988"/>
            <a:ext cx="273685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1400">
                <a:latin typeface="Comic Sans MS" pitchFamily="66" charset="0"/>
              </a:rPr>
              <a:t>Find examples of the use of percentages in real life situations</a:t>
            </a:r>
            <a:endParaRPr lang="en-GB" altLang="en-US" sz="1400">
              <a:latin typeface="Comic Sans MS" pitchFamily="66" charset="0"/>
            </a:endParaRPr>
          </a:p>
        </p:txBody>
      </p:sp>
      <p:sp>
        <p:nvSpPr>
          <p:cNvPr id="3080" name="Text Box 36"/>
          <p:cNvSpPr txBox="1">
            <a:spLocks noChangeArrowheads="1"/>
          </p:cNvSpPr>
          <p:nvPr/>
        </p:nvSpPr>
        <p:spPr bwMode="auto">
          <a:xfrm>
            <a:off x="6232525" y="788988"/>
            <a:ext cx="2736850" cy="149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1400" dirty="0">
                <a:latin typeface="Comic Sans MS" pitchFamily="66" charset="0"/>
              </a:rPr>
              <a:t>To change a percentage into a </a:t>
            </a:r>
            <a:r>
              <a:rPr lang="en-US" altLang="en-US" sz="1400" dirty="0" smtClean="0">
                <a:latin typeface="Comic Sans MS" pitchFamily="66" charset="0"/>
              </a:rPr>
              <a:t>decimal </a:t>
            </a:r>
            <a:r>
              <a:rPr lang="en-US" altLang="en-US" sz="1400" dirty="0">
                <a:latin typeface="Comic Sans MS" pitchFamily="66" charset="0"/>
              </a:rPr>
              <a:t>you divide by 100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1400" dirty="0">
                <a:latin typeface="Comic Sans MS" pitchFamily="66" charset="0"/>
              </a:rPr>
              <a:t>67% ÷ 100 = 0.67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altLang="en-US" sz="1400" dirty="0">
                <a:latin typeface="Comic Sans MS" pitchFamily="66" charset="0"/>
              </a:rPr>
              <a:t>13% </a:t>
            </a:r>
            <a:r>
              <a:rPr lang="en-US" altLang="en-US" sz="1400" dirty="0">
                <a:latin typeface="Comic Sans MS" pitchFamily="66" charset="0"/>
              </a:rPr>
              <a:t>÷ 100 = 0.13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1400" dirty="0">
                <a:latin typeface="Comic Sans MS" pitchFamily="66" charset="0"/>
              </a:rPr>
              <a:t>7% ÷ 100 = 0.07</a:t>
            </a:r>
            <a:endParaRPr lang="en-GB" altLang="en-US" sz="1400" dirty="0">
              <a:latin typeface="Comic Sans MS" pitchFamily="66" charset="0"/>
            </a:endParaRPr>
          </a:p>
        </p:txBody>
      </p:sp>
      <p:sp>
        <p:nvSpPr>
          <p:cNvPr id="2057" name="Text Box 37"/>
          <p:cNvSpPr txBox="1">
            <a:spLocks noChangeArrowheads="1"/>
          </p:cNvSpPr>
          <p:nvPr/>
        </p:nvSpPr>
        <p:spPr bwMode="auto">
          <a:xfrm>
            <a:off x="6299200" y="3446463"/>
            <a:ext cx="273685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en-US" sz="1400" u="sng" dirty="0">
                <a:latin typeface="Comic Sans MS" panose="030F0702030302020204" pitchFamily="66" charset="0"/>
              </a:rPr>
              <a:t>Percentage </a:t>
            </a:r>
            <a:r>
              <a:rPr lang="en-US" altLang="en-US" sz="1400" u="sng" dirty="0" smtClean="0">
                <a:latin typeface="Comic Sans MS" panose="030F0702030302020204" pitchFamily="66" charset="0"/>
              </a:rPr>
              <a:t>Increase</a:t>
            </a: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en-US" sz="1200" dirty="0" smtClean="0">
                <a:latin typeface="Comic Sans MS" panose="030F0702030302020204" pitchFamily="66" charset="0"/>
              </a:rPr>
              <a:t>To find a percentage increase you add the percentage to the original amount </a:t>
            </a:r>
          </a:p>
          <a:p>
            <a:pPr marL="342900" indent="-342900" eaLnBrk="1" hangingPunct="1">
              <a:spcBef>
                <a:spcPct val="50000"/>
              </a:spcBef>
              <a:buFontTx/>
              <a:buAutoNum type="arabicParenR"/>
              <a:defRPr/>
            </a:pPr>
            <a:r>
              <a:rPr lang="en-US" altLang="en-US" sz="1200" dirty="0" smtClean="0">
                <a:latin typeface="Comic Sans MS" panose="030F0702030302020204" pitchFamily="66" charset="0"/>
              </a:rPr>
              <a:t>Increase £150 by 4% </a:t>
            </a:r>
            <a:r>
              <a:rPr lang="en-US" altLang="en-US" sz="1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= £156</a:t>
            </a:r>
            <a:endParaRPr lang="en-US" altLang="en-US" sz="1200" dirty="0" smtClean="0">
              <a:latin typeface="Comic Sans MS" panose="030F0702030302020204" pitchFamily="66" charset="0"/>
            </a:endParaRPr>
          </a:p>
          <a:p>
            <a:pPr marL="342900" indent="-342900" eaLnBrk="1" hangingPunct="1">
              <a:spcBef>
                <a:spcPct val="50000"/>
              </a:spcBef>
              <a:buFontTx/>
              <a:buAutoNum type="arabicParenR"/>
              <a:defRPr/>
            </a:pPr>
            <a:r>
              <a:rPr lang="en-US" altLang="en-US" sz="1200" dirty="0" smtClean="0">
                <a:latin typeface="Comic Sans MS" panose="030F0702030302020204" pitchFamily="66" charset="0"/>
              </a:rPr>
              <a:t>Increase £18 by 92% </a:t>
            </a:r>
            <a:r>
              <a:rPr lang="en-US" altLang="en-US" sz="1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=£34.56</a:t>
            </a:r>
            <a:endParaRPr lang="en-US" altLang="en-US" sz="1200" dirty="0" smtClean="0">
              <a:latin typeface="Comic Sans MS" panose="030F0702030302020204" pitchFamily="66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en-US" sz="1200" u="sng" dirty="0" smtClean="0">
                <a:latin typeface="Comic Sans MS" panose="030F0702030302020204" pitchFamily="66" charset="0"/>
              </a:rPr>
              <a:t>Percentage Decrease</a:t>
            </a: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en-US" sz="1200" dirty="0" smtClean="0">
                <a:latin typeface="Comic Sans MS" panose="030F0702030302020204" pitchFamily="66" charset="0"/>
              </a:rPr>
              <a:t>To find a percentage decrease you takeaway the percentage to the original amount </a:t>
            </a:r>
          </a:p>
          <a:p>
            <a:pPr marL="342900" indent="-342900" eaLnBrk="1" hangingPunct="1">
              <a:spcBef>
                <a:spcPct val="50000"/>
              </a:spcBef>
              <a:buFontTx/>
              <a:buAutoNum type="arabicParenR"/>
              <a:defRPr/>
            </a:pPr>
            <a:r>
              <a:rPr lang="en-US" altLang="en-US" sz="1200" dirty="0" smtClean="0">
                <a:latin typeface="Comic Sans MS" panose="030F0702030302020204" pitchFamily="66" charset="0"/>
              </a:rPr>
              <a:t>Decrease £140 by 8% </a:t>
            </a:r>
            <a:r>
              <a:rPr lang="en-US" altLang="en-US" sz="1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= £128.80</a:t>
            </a:r>
          </a:p>
          <a:p>
            <a:pPr marL="342900" indent="-342900" eaLnBrk="1" hangingPunct="1">
              <a:spcBef>
                <a:spcPct val="50000"/>
              </a:spcBef>
              <a:buFontTx/>
              <a:buAutoNum type="arabicParenR"/>
              <a:defRPr/>
            </a:pPr>
            <a:r>
              <a:rPr lang="en-US" altLang="en-US" sz="1200" dirty="0" smtClean="0">
                <a:latin typeface="Comic Sans MS" panose="030F0702030302020204" pitchFamily="66" charset="0"/>
              </a:rPr>
              <a:t>Decrease 3Kg by 23% </a:t>
            </a:r>
            <a:r>
              <a:rPr lang="en-US" altLang="en-US" sz="1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= 2.31Kg</a:t>
            </a:r>
          </a:p>
          <a:p>
            <a:pPr marL="342900" indent="-342900" eaLnBrk="1" hangingPunct="1">
              <a:spcBef>
                <a:spcPct val="50000"/>
              </a:spcBef>
              <a:buFontTx/>
              <a:buAutoNum type="arabicParenR"/>
              <a:defRPr/>
            </a:pPr>
            <a:endParaRPr lang="en-US" altLang="en-US" sz="1200" dirty="0" smtClean="0">
              <a:latin typeface="Comic Sans MS" panose="030F0702030302020204" pitchFamily="66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endParaRPr lang="en-US" altLang="en-US" sz="1200" dirty="0" smtClean="0">
              <a:latin typeface="Comic Sans MS" panose="030F0702030302020204" pitchFamily="66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endParaRPr lang="en-US" altLang="en-US" sz="1200" dirty="0" smtClean="0">
              <a:latin typeface="Comic Sans MS" panose="030F0702030302020204" pitchFamily="66" charset="0"/>
            </a:endParaRPr>
          </a:p>
        </p:txBody>
      </p:sp>
      <p:sp>
        <p:nvSpPr>
          <p:cNvPr id="2060" name="Text Box 38"/>
          <p:cNvSpPr txBox="1">
            <a:spLocks noChangeArrowheads="1"/>
          </p:cNvSpPr>
          <p:nvPr/>
        </p:nvSpPr>
        <p:spPr bwMode="auto">
          <a:xfrm>
            <a:off x="169863" y="2593975"/>
            <a:ext cx="2663825" cy="3754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1400" dirty="0" smtClean="0">
                <a:latin typeface="Comic Sans MS" panose="030F0702030302020204" pitchFamily="66" charset="0"/>
              </a:rPr>
              <a:t>Write these percentages as decimals</a:t>
            </a:r>
          </a:p>
          <a:p>
            <a:pPr marL="342900" indent="-342900" eaLnBrk="1" hangingPunct="1">
              <a:spcBef>
                <a:spcPct val="50000"/>
              </a:spcBef>
              <a:buFontTx/>
              <a:buAutoNum type="arabicParenR"/>
              <a:defRPr/>
            </a:pPr>
            <a:r>
              <a:rPr lang="en-US" altLang="en-US" sz="1400" dirty="0" smtClean="0">
                <a:latin typeface="Comic Sans MS" panose="030F0702030302020204" pitchFamily="66" charset="0"/>
              </a:rPr>
              <a:t>60% </a:t>
            </a:r>
            <a:r>
              <a:rPr lang="en-US" altLang="en-US" sz="1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= 0.6</a:t>
            </a:r>
          </a:p>
          <a:p>
            <a:pPr marL="342900" indent="-342900" eaLnBrk="1" hangingPunct="1">
              <a:spcBef>
                <a:spcPct val="50000"/>
              </a:spcBef>
              <a:buFontTx/>
              <a:buAutoNum type="arabicParenR"/>
              <a:defRPr/>
            </a:pPr>
            <a:r>
              <a:rPr lang="en-US" altLang="en-US" sz="1400" dirty="0" smtClean="0">
                <a:latin typeface="Comic Sans MS" panose="030F0702030302020204" pitchFamily="66" charset="0"/>
              </a:rPr>
              <a:t>70% </a:t>
            </a:r>
            <a:r>
              <a:rPr lang="en-US" alt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= </a:t>
            </a:r>
            <a:r>
              <a:rPr lang="en-US" altLang="en-US" sz="1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0.7</a:t>
            </a:r>
            <a:endParaRPr lang="en-US" altLang="en-US" sz="1400" dirty="0" smtClean="0">
              <a:latin typeface="Comic Sans MS" panose="030F0702030302020204" pitchFamily="66" charset="0"/>
            </a:endParaRPr>
          </a:p>
          <a:p>
            <a:pPr marL="342900" indent="-342900" eaLnBrk="1" hangingPunct="1">
              <a:spcBef>
                <a:spcPct val="50000"/>
              </a:spcBef>
              <a:buFontTx/>
              <a:buAutoNum type="arabicParenR"/>
              <a:defRPr/>
            </a:pPr>
            <a:r>
              <a:rPr lang="en-US" altLang="en-US" sz="1400" dirty="0" smtClean="0">
                <a:latin typeface="Comic Sans MS" panose="030F0702030302020204" pitchFamily="66" charset="0"/>
              </a:rPr>
              <a:t>20% </a:t>
            </a:r>
            <a:r>
              <a:rPr lang="en-US" alt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= </a:t>
            </a:r>
            <a:r>
              <a:rPr lang="en-US" altLang="en-US" sz="1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0.2</a:t>
            </a:r>
            <a:endParaRPr lang="en-US" altLang="en-US" sz="1400" dirty="0" smtClean="0">
              <a:latin typeface="Comic Sans MS" panose="030F0702030302020204" pitchFamily="66" charset="0"/>
            </a:endParaRPr>
          </a:p>
          <a:p>
            <a:pPr marL="342900" indent="-342900" eaLnBrk="1" hangingPunct="1">
              <a:spcBef>
                <a:spcPct val="50000"/>
              </a:spcBef>
              <a:buFontTx/>
              <a:buAutoNum type="arabicParenR"/>
              <a:defRPr/>
            </a:pPr>
            <a:r>
              <a:rPr lang="en-US" altLang="en-US" sz="1400" dirty="0" smtClean="0">
                <a:latin typeface="Comic Sans MS" panose="030F0702030302020204" pitchFamily="66" charset="0"/>
              </a:rPr>
              <a:t>45%</a:t>
            </a:r>
            <a:r>
              <a:rPr lang="en-US" alt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= </a:t>
            </a:r>
            <a:r>
              <a:rPr lang="en-US" altLang="en-US" sz="1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0.45</a:t>
            </a:r>
            <a:endParaRPr lang="en-US" altLang="en-US" sz="1400" dirty="0" smtClean="0">
              <a:latin typeface="Comic Sans MS" panose="030F0702030302020204" pitchFamily="66" charset="0"/>
            </a:endParaRPr>
          </a:p>
          <a:p>
            <a:pPr marL="342900" indent="-342900" eaLnBrk="1" hangingPunct="1">
              <a:spcBef>
                <a:spcPct val="50000"/>
              </a:spcBef>
              <a:buFontTx/>
              <a:buAutoNum type="arabicParenR"/>
              <a:defRPr/>
            </a:pPr>
            <a:r>
              <a:rPr lang="en-US" altLang="en-US" sz="1400" dirty="0" smtClean="0">
                <a:latin typeface="Comic Sans MS" panose="030F0702030302020204" pitchFamily="66" charset="0"/>
              </a:rPr>
              <a:t>31% </a:t>
            </a:r>
            <a:r>
              <a:rPr lang="en-US" alt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= </a:t>
            </a:r>
            <a:r>
              <a:rPr lang="en-US" altLang="en-US" sz="1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0.31</a:t>
            </a:r>
            <a:endParaRPr lang="en-US" altLang="en-US" sz="1400" dirty="0" smtClean="0">
              <a:latin typeface="Comic Sans MS" panose="030F0702030302020204" pitchFamily="66" charset="0"/>
            </a:endParaRPr>
          </a:p>
          <a:p>
            <a:pPr marL="342900" indent="-342900" eaLnBrk="1" hangingPunct="1">
              <a:spcBef>
                <a:spcPct val="50000"/>
              </a:spcBef>
              <a:buFontTx/>
              <a:buAutoNum type="arabicParenR"/>
              <a:defRPr/>
            </a:pPr>
            <a:r>
              <a:rPr lang="en-US" altLang="en-US" sz="1400" dirty="0" smtClean="0">
                <a:latin typeface="Comic Sans MS" panose="030F0702030302020204" pitchFamily="66" charset="0"/>
              </a:rPr>
              <a:t>82%</a:t>
            </a:r>
            <a:r>
              <a:rPr lang="en-US" alt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= </a:t>
            </a:r>
            <a:r>
              <a:rPr lang="en-US" altLang="en-US" sz="1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0.82</a:t>
            </a:r>
            <a:endParaRPr lang="en-US" altLang="en-US" sz="1400" dirty="0" smtClean="0">
              <a:latin typeface="Comic Sans MS" panose="030F0702030302020204" pitchFamily="66" charset="0"/>
            </a:endParaRPr>
          </a:p>
          <a:p>
            <a:pPr marL="342900" indent="-342900" eaLnBrk="1" hangingPunct="1">
              <a:spcBef>
                <a:spcPct val="50000"/>
              </a:spcBef>
              <a:buFontTx/>
              <a:buAutoNum type="arabicParenR"/>
              <a:defRPr/>
            </a:pPr>
            <a:r>
              <a:rPr lang="en-US" altLang="en-US" sz="1400" dirty="0" smtClean="0">
                <a:latin typeface="Comic Sans MS" panose="030F0702030302020204" pitchFamily="66" charset="0"/>
              </a:rPr>
              <a:t>14%</a:t>
            </a:r>
            <a:r>
              <a:rPr lang="en-US" alt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= </a:t>
            </a:r>
            <a:r>
              <a:rPr lang="en-US" altLang="en-US" sz="1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0.14</a:t>
            </a:r>
            <a:endParaRPr lang="en-US" altLang="en-US" sz="1400" dirty="0" smtClean="0">
              <a:latin typeface="Comic Sans MS" panose="030F0702030302020204" pitchFamily="66" charset="0"/>
            </a:endParaRPr>
          </a:p>
          <a:p>
            <a:pPr marL="342900" indent="-342900" eaLnBrk="1" hangingPunct="1">
              <a:spcBef>
                <a:spcPct val="50000"/>
              </a:spcBef>
              <a:buFontTx/>
              <a:buAutoNum type="arabicParenR"/>
              <a:defRPr/>
            </a:pPr>
            <a:r>
              <a:rPr lang="en-US" altLang="en-US" sz="1400" dirty="0" smtClean="0">
                <a:latin typeface="Comic Sans MS" panose="030F0702030302020204" pitchFamily="66" charset="0"/>
              </a:rPr>
              <a:t>4%</a:t>
            </a:r>
            <a:r>
              <a:rPr lang="en-US" alt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= </a:t>
            </a:r>
            <a:r>
              <a:rPr lang="en-US" altLang="en-US" sz="1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0.04</a:t>
            </a:r>
            <a:endParaRPr lang="en-US" altLang="en-US" sz="1400" dirty="0" smtClean="0">
              <a:latin typeface="Comic Sans MS" panose="030F0702030302020204" pitchFamily="66" charset="0"/>
            </a:endParaRPr>
          </a:p>
          <a:p>
            <a:pPr marL="342900" indent="-342900" eaLnBrk="1" hangingPunct="1">
              <a:spcBef>
                <a:spcPct val="50000"/>
              </a:spcBef>
              <a:buFontTx/>
              <a:buAutoNum type="arabicParenR"/>
              <a:defRPr/>
            </a:pPr>
            <a:r>
              <a:rPr lang="en-US" altLang="en-US" sz="1400" dirty="0" smtClean="0">
                <a:latin typeface="Comic Sans MS" panose="030F0702030302020204" pitchFamily="66" charset="0"/>
              </a:rPr>
              <a:t>63%</a:t>
            </a:r>
            <a:r>
              <a:rPr lang="en-US" alt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= </a:t>
            </a:r>
            <a:r>
              <a:rPr lang="en-US" altLang="en-US" sz="1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0.63</a:t>
            </a:r>
            <a:endParaRPr lang="en-US" altLang="en-US" sz="1400" dirty="0" smtClean="0">
              <a:latin typeface="Comic Sans MS" panose="030F0702030302020204" pitchFamily="66" charset="0"/>
            </a:endParaRPr>
          </a:p>
          <a:p>
            <a:pPr marL="342900" indent="-342900" eaLnBrk="1" hangingPunct="1">
              <a:spcBef>
                <a:spcPct val="50000"/>
              </a:spcBef>
              <a:buFontTx/>
              <a:buAutoNum type="arabicParenR"/>
              <a:defRPr/>
            </a:pPr>
            <a:r>
              <a:rPr lang="en-US" altLang="en-US" sz="1400" dirty="0" smtClean="0">
                <a:latin typeface="Comic Sans MS" panose="030F0702030302020204" pitchFamily="66" charset="0"/>
              </a:rPr>
              <a:t>2%</a:t>
            </a:r>
            <a:r>
              <a:rPr lang="en-US" alt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= </a:t>
            </a:r>
            <a:r>
              <a:rPr lang="en-US" altLang="en-US" sz="1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0.02</a:t>
            </a:r>
            <a:endParaRPr lang="en-US" altLang="en-US" sz="1400" dirty="0" smtClean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 rot="16200000">
            <a:off x="-438944" y="823120"/>
            <a:ext cx="1724025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2400" b="1" dirty="0">
                <a:ln w="0"/>
                <a:solidFill>
                  <a:srgbClr val="6600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  <a:reflection blurRad="6350" stA="55000" endA="300" endPos="455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LITERACY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560763" y="109538"/>
            <a:ext cx="2200275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2800" b="1" dirty="0">
                <a:ln w="0"/>
                <a:solidFill>
                  <a:srgbClr val="0066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  <a:reflection blurRad="6350" stA="55000" endA="300" endPos="455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645275" y="63500"/>
            <a:ext cx="1901825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28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  <a:reflection blurRad="6350" stA="55000" endA="300" endPos="455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MEMORY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22275" y="2003425"/>
            <a:ext cx="1903413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2800" b="1" dirty="0">
                <a:ln w="0"/>
                <a:solidFill>
                  <a:srgbClr val="3366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  <a:reflection blurRad="6350" stA="55000" endA="300" endPos="455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SKILL 1</a:t>
            </a:r>
          </a:p>
        </p:txBody>
      </p:sp>
      <p:sp>
        <p:nvSpPr>
          <p:cNvPr id="3087" name="Rectangle 7"/>
          <p:cNvSpPr>
            <a:spLocks noChangeArrowheads="1"/>
          </p:cNvSpPr>
          <p:nvPr/>
        </p:nvSpPr>
        <p:spPr bwMode="auto">
          <a:xfrm>
            <a:off x="3113088" y="1981200"/>
            <a:ext cx="2916237" cy="47974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9" name="Text Box 38"/>
          <p:cNvSpPr txBox="1">
            <a:spLocks noChangeArrowheads="1"/>
          </p:cNvSpPr>
          <p:nvPr/>
        </p:nvSpPr>
        <p:spPr bwMode="auto">
          <a:xfrm>
            <a:off x="3173413" y="2619375"/>
            <a:ext cx="2665412" cy="3754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1400" dirty="0" smtClean="0">
                <a:latin typeface="Comic Sans MS" panose="030F0702030302020204" pitchFamily="66" charset="0"/>
              </a:rPr>
              <a:t>Use your calculator to find these percentages</a:t>
            </a:r>
          </a:p>
          <a:p>
            <a:pPr marL="342900" indent="-342900" eaLnBrk="1" hangingPunct="1">
              <a:spcBef>
                <a:spcPct val="50000"/>
              </a:spcBef>
              <a:buFontTx/>
              <a:buAutoNum type="arabicParenR"/>
              <a:defRPr/>
            </a:pPr>
            <a:r>
              <a:rPr lang="en-US" altLang="en-US" sz="1400" dirty="0" smtClean="0">
                <a:latin typeface="Comic Sans MS" panose="030F0702030302020204" pitchFamily="66" charset="0"/>
              </a:rPr>
              <a:t>28% of 50 </a:t>
            </a:r>
            <a:r>
              <a:rPr lang="en-US" altLang="en-US" sz="1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= 14</a:t>
            </a:r>
          </a:p>
          <a:p>
            <a:pPr marL="342900" indent="-342900" eaLnBrk="1" hangingPunct="1">
              <a:spcBef>
                <a:spcPct val="50000"/>
              </a:spcBef>
              <a:buFontTx/>
              <a:buAutoNum type="arabicParenR"/>
              <a:defRPr/>
            </a:pPr>
            <a:r>
              <a:rPr lang="en-US" altLang="en-US" sz="1400" dirty="0" smtClean="0">
                <a:latin typeface="Comic Sans MS" panose="030F0702030302020204" pitchFamily="66" charset="0"/>
              </a:rPr>
              <a:t>16% of 250 </a:t>
            </a:r>
            <a:r>
              <a:rPr lang="en-US" alt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= </a:t>
            </a:r>
            <a:r>
              <a:rPr lang="en-US" altLang="en-US" sz="1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40</a:t>
            </a:r>
            <a:endParaRPr lang="en-US" altLang="en-US" sz="1400" dirty="0" smtClean="0">
              <a:latin typeface="Comic Sans MS" panose="030F0702030302020204" pitchFamily="66" charset="0"/>
            </a:endParaRPr>
          </a:p>
          <a:p>
            <a:pPr marL="342900" indent="-342900" eaLnBrk="1" hangingPunct="1">
              <a:spcBef>
                <a:spcPct val="50000"/>
              </a:spcBef>
              <a:buFontTx/>
              <a:buAutoNum type="arabicParenR"/>
              <a:defRPr/>
            </a:pPr>
            <a:r>
              <a:rPr lang="en-US" altLang="en-US" sz="1400" dirty="0" smtClean="0">
                <a:latin typeface="Comic Sans MS" panose="030F0702030302020204" pitchFamily="66" charset="0"/>
              </a:rPr>
              <a:t>15% of 300 </a:t>
            </a:r>
            <a:r>
              <a:rPr lang="en-US" alt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= </a:t>
            </a:r>
            <a:r>
              <a:rPr lang="en-US" altLang="en-US" sz="1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45</a:t>
            </a:r>
            <a:endParaRPr lang="en-US" altLang="en-US" sz="1400" dirty="0" smtClean="0">
              <a:latin typeface="Comic Sans MS" panose="030F0702030302020204" pitchFamily="66" charset="0"/>
            </a:endParaRPr>
          </a:p>
          <a:p>
            <a:pPr marL="342900" indent="-342900" eaLnBrk="1" hangingPunct="1">
              <a:spcBef>
                <a:spcPct val="50000"/>
              </a:spcBef>
              <a:buFontTx/>
              <a:buAutoNum type="arabicParenR"/>
              <a:defRPr/>
            </a:pPr>
            <a:r>
              <a:rPr lang="en-US" altLang="en-US" sz="1400" dirty="0" smtClean="0">
                <a:latin typeface="Comic Sans MS" panose="030F0702030302020204" pitchFamily="66" charset="0"/>
              </a:rPr>
              <a:t>7% of 400 </a:t>
            </a:r>
            <a:r>
              <a:rPr lang="en-US" alt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= </a:t>
            </a:r>
            <a:r>
              <a:rPr lang="en-US" altLang="en-US" sz="1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28</a:t>
            </a:r>
            <a:endParaRPr lang="en-US" altLang="en-US" sz="1400" dirty="0" smtClean="0">
              <a:latin typeface="Comic Sans MS" panose="030F0702030302020204" pitchFamily="66" charset="0"/>
            </a:endParaRPr>
          </a:p>
          <a:p>
            <a:pPr marL="342900" indent="-342900" eaLnBrk="1" hangingPunct="1">
              <a:spcBef>
                <a:spcPct val="50000"/>
              </a:spcBef>
              <a:buFontTx/>
              <a:buAutoNum type="arabicParenR"/>
              <a:defRPr/>
            </a:pPr>
            <a:r>
              <a:rPr lang="en-US" altLang="en-US" sz="1400" dirty="0" smtClean="0">
                <a:latin typeface="Comic Sans MS" panose="030F0702030302020204" pitchFamily="66" charset="0"/>
              </a:rPr>
              <a:t>31% of 720 </a:t>
            </a:r>
            <a:r>
              <a:rPr lang="en-US" alt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= </a:t>
            </a:r>
            <a:r>
              <a:rPr lang="en-US" altLang="en-US" sz="1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223.2</a:t>
            </a:r>
            <a:endParaRPr lang="en-US" altLang="en-US" sz="1400" dirty="0" smtClean="0">
              <a:latin typeface="Comic Sans MS" panose="030F0702030302020204" pitchFamily="66" charset="0"/>
            </a:endParaRPr>
          </a:p>
          <a:p>
            <a:pPr marL="342900" indent="-342900" eaLnBrk="1" hangingPunct="1">
              <a:spcBef>
                <a:spcPct val="50000"/>
              </a:spcBef>
              <a:buFontTx/>
              <a:buAutoNum type="arabicParenR"/>
              <a:defRPr/>
            </a:pPr>
            <a:r>
              <a:rPr lang="en-US" altLang="en-US" sz="1400" dirty="0" smtClean="0">
                <a:latin typeface="Comic Sans MS" panose="030F0702030302020204" pitchFamily="66" charset="0"/>
              </a:rPr>
              <a:t>16% of £240 </a:t>
            </a:r>
            <a:r>
              <a:rPr lang="en-US" alt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= </a:t>
            </a:r>
            <a:r>
              <a:rPr lang="en-US" altLang="en-US" sz="1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£38.40</a:t>
            </a:r>
            <a:endParaRPr lang="en-US" altLang="en-US" sz="1400" dirty="0" smtClean="0">
              <a:latin typeface="Comic Sans MS" panose="030F0702030302020204" pitchFamily="66" charset="0"/>
            </a:endParaRPr>
          </a:p>
          <a:p>
            <a:pPr marL="342900" indent="-342900" eaLnBrk="1" hangingPunct="1">
              <a:spcBef>
                <a:spcPct val="50000"/>
              </a:spcBef>
              <a:buFontTx/>
              <a:buAutoNum type="arabicParenR"/>
              <a:defRPr/>
            </a:pPr>
            <a:r>
              <a:rPr lang="en-US" altLang="en-US" sz="1400" dirty="0" smtClean="0">
                <a:latin typeface="Comic Sans MS" panose="030F0702030302020204" pitchFamily="66" charset="0"/>
              </a:rPr>
              <a:t>24% of £89 </a:t>
            </a:r>
            <a:r>
              <a:rPr lang="en-US" alt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= </a:t>
            </a:r>
            <a:r>
              <a:rPr lang="en-US" altLang="en-US" sz="1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£21.36</a:t>
            </a:r>
            <a:endParaRPr lang="en-US" altLang="en-US" sz="1400" dirty="0" smtClean="0">
              <a:latin typeface="Comic Sans MS" panose="030F0702030302020204" pitchFamily="66" charset="0"/>
            </a:endParaRPr>
          </a:p>
          <a:p>
            <a:pPr marL="342900" indent="-342900" eaLnBrk="1" hangingPunct="1">
              <a:spcBef>
                <a:spcPct val="50000"/>
              </a:spcBef>
              <a:buFontTx/>
              <a:buAutoNum type="arabicParenR"/>
              <a:defRPr/>
            </a:pPr>
            <a:r>
              <a:rPr lang="en-US" altLang="en-US" sz="1400" dirty="0" smtClean="0">
                <a:latin typeface="Comic Sans MS" panose="030F0702030302020204" pitchFamily="66" charset="0"/>
              </a:rPr>
              <a:t>52% of £63 </a:t>
            </a:r>
            <a:r>
              <a:rPr lang="en-US" alt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= </a:t>
            </a:r>
            <a:r>
              <a:rPr lang="en-US" altLang="en-US" sz="1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£32.76</a:t>
            </a:r>
            <a:endParaRPr lang="en-US" altLang="en-US" sz="1400" dirty="0" smtClean="0">
              <a:latin typeface="Comic Sans MS" panose="030F0702030302020204" pitchFamily="66" charset="0"/>
            </a:endParaRPr>
          </a:p>
          <a:p>
            <a:pPr marL="342900" indent="-342900" eaLnBrk="1" hangingPunct="1">
              <a:spcBef>
                <a:spcPct val="50000"/>
              </a:spcBef>
              <a:buFontTx/>
              <a:buAutoNum type="arabicParenR"/>
              <a:defRPr/>
            </a:pPr>
            <a:r>
              <a:rPr lang="en-US" altLang="en-US" sz="1400" dirty="0" smtClean="0">
                <a:latin typeface="Comic Sans MS" panose="030F0702030302020204" pitchFamily="66" charset="0"/>
              </a:rPr>
              <a:t>29% of 55cm </a:t>
            </a:r>
            <a:r>
              <a:rPr lang="en-US" alt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= </a:t>
            </a:r>
            <a:r>
              <a:rPr lang="en-US" altLang="en-US" sz="1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15.95cm</a:t>
            </a:r>
            <a:endParaRPr lang="en-US" altLang="en-US" sz="1400" dirty="0" smtClean="0">
              <a:latin typeface="Comic Sans MS" panose="030F0702030302020204" pitchFamily="66" charset="0"/>
            </a:endParaRPr>
          </a:p>
          <a:p>
            <a:pPr marL="342900" indent="-342900" eaLnBrk="1" hangingPunct="1">
              <a:spcBef>
                <a:spcPct val="50000"/>
              </a:spcBef>
              <a:buFontTx/>
              <a:buAutoNum type="arabicParenR"/>
              <a:defRPr/>
            </a:pPr>
            <a:r>
              <a:rPr lang="en-US" altLang="en-US" sz="1400" dirty="0" smtClean="0">
                <a:latin typeface="Comic Sans MS" panose="030F0702030302020204" pitchFamily="66" charset="0"/>
              </a:rPr>
              <a:t>37% of 7Kg </a:t>
            </a:r>
            <a:r>
              <a:rPr lang="en-US" alt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= </a:t>
            </a:r>
            <a:r>
              <a:rPr lang="en-US" altLang="en-US" sz="1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2.59Kg</a:t>
            </a:r>
            <a:endParaRPr lang="en-US" altLang="en-US" sz="1400" dirty="0" smtClean="0">
              <a:latin typeface="Comic Sans MS" panose="030F0702030302020204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608763" y="2974975"/>
            <a:ext cx="1903412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2800" b="1" dirty="0">
                <a:ln w="0"/>
                <a:solidFill>
                  <a:srgbClr val="FF66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  <a:reflection blurRad="6350" stA="55000" endA="300" endPos="455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STRETCH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554413" y="1998663"/>
            <a:ext cx="1903412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2800" b="1" dirty="0">
                <a:ln w="0"/>
                <a:solidFill>
                  <a:srgbClr val="3366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  <a:reflection blurRad="6350" stA="55000" endA="300" endPos="455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SKILL 2</a:t>
            </a:r>
          </a:p>
        </p:txBody>
      </p:sp>
      <p:sp>
        <p:nvSpPr>
          <p:cNvPr id="3091" name="Text Box 35"/>
          <p:cNvSpPr txBox="1">
            <a:spLocks noChangeArrowheads="1"/>
          </p:cNvSpPr>
          <p:nvPr/>
        </p:nvSpPr>
        <p:spPr bwMode="auto">
          <a:xfrm>
            <a:off x="627063" y="217488"/>
            <a:ext cx="13684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1400">
                <a:latin typeface="Comic Sans MS" pitchFamily="66" charset="0"/>
              </a:rPr>
              <a:t>Percentage</a:t>
            </a:r>
            <a:endParaRPr lang="en-GB" altLang="en-US" sz="1400">
              <a:latin typeface="Comic Sans MS" pitchFamily="66" charset="0"/>
            </a:endParaRPr>
          </a:p>
        </p:txBody>
      </p:sp>
      <p:sp>
        <p:nvSpPr>
          <p:cNvPr id="3092" name="Text Box 35"/>
          <p:cNvSpPr txBox="1">
            <a:spLocks noChangeArrowheads="1"/>
          </p:cNvSpPr>
          <p:nvPr/>
        </p:nvSpPr>
        <p:spPr bwMode="auto">
          <a:xfrm>
            <a:off x="619125" y="785813"/>
            <a:ext cx="13684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1400">
                <a:latin typeface="Comic Sans MS" pitchFamily="66" charset="0"/>
              </a:rPr>
              <a:t>Decimal</a:t>
            </a:r>
            <a:endParaRPr lang="en-GB" altLang="en-US" sz="1400">
              <a:latin typeface="Comic Sans MS" pitchFamily="66" charset="0"/>
            </a:endParaRPr>
          </a:p>
        </p:txBody>
      </p:sp>
      <p:sp>
        <p:nvSpPr>
          <p:cNvPr id="3093" name="Text Box 35"/>
          <p:cNvSpPr txBox="1">
            <a:spLocks noChangeArrowheads="1"/>
          </p:cNvSpPr>
          <p:nvPr/>
        </p:nvSpPr>
        <p:spPr bwMode="auto">
          <a:xfrm>
            <a:off x="627063" y="1336675"/>
            <a:ext cx="13684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1400">
                <a:latin typeface="Comic Sans MS" pitchFamily="66" charset="0"/>
              </a:rPr>
              <a:t>Multiplier</a:t>
            </a:r>
            <a:endParaRPr lang="en-GB" altLang="en-US" sz="1400">
              <a:latin typeface="Comic Sans MS" pitchFamily="66" charset="0"/>
            </a:endParaRPr>
          </a:p>
        </p:txBody>
      </p:sp>
      <p:sp>
        <p:nvSpPr>
          <p:cNvPr id="3094" name="Text Box 35"/>
          <p:cNvSpPr txBox="1">
            <a:spLocks noChangeArrowheads="1"/>
          </p:cNvSpPr>
          <p:nvPr/>
        </p:nvSpPr>
        <p:spPr bwMode="auto">
          <a:xfrm>
            <a:off x="1552575" y="484188"/>
            <a:ext cx="13684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1400">
                <a:latin typeface="Comic Sans MS" pitchFamily="66" charset="0"/>
              </a:rPr>
              <a:t>Increase</a:t>
            </a:r>
            <a:endParaRPr lang="en-GB" altLang="en-US" sz="1400">
              <a:latin typeface="Comic Sans MS" pitchFamily="66" charset="0"/>
            </a:endParaRPr>
          </a:p>
        </p:txBody>
      </p:sp>
      <p:sp>
        <p:nvSpPr>
          <p:cNvPr id="3095" name="Text Box 35"/>
          <p:cNvSpPr txBox="1">
            <a:spLocks noChangeArrowheads="1"/>
          </p:cNvSpPr>
          <p:nvPr/>
        </p:nvSpPr>
        <p:spPr bwMode="auto">
          <a:xfrm>
            <a:off x="1538288" y="1093788"/>
            <a:ext cx="13684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1400">
                <a:latin typeface="Comic Sans MS" pitchFamily="66" charset="0"/>
              </a:rPr>
              <a:t>Decrease</a:t>
            </a:r>
            <a:endParaRPr lang="en-GB" altLang="en-US" sz="140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415</Words>
  <Application>Microsoft Office PowerPoint</Application>
  <PresentationFormat>On-screen Show (4:3)</PresentationFormat>
  <Paragraphs>93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Comic Sans MS</vt:lpstr>
      <vt:lpstr>Default Design</vt:lpstr>
      <vt:lpstr>Slide 1</vt:lpstr>
      <vt:lpstr>Slide 2</vt:lpstr>
    </vt:vector>
  </TitlesOfParts>
  <Company>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FOS</dc:creator>
  <cp:lastModifiedBy>Joanne Morgan</cp:lastModifiedBy>
  <cp:revision>15</cp:revision>
  <cp:lastPrinted>2015-02-24T10:04:50Z</cp:lastPrinted>
  <dcterms:created xsi:type="dcterms:W3CDTF">2014-07-24T18:08:34Z</dcterms:created>
  <dcterms:modified xsi:type="dcterms:W3CDTF">2015-05-13T15:47:40Z</dcterms:modified>
</cp:coreProperties>
</file>