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4AB1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104778" y="2551548"/>
            <a:ext cx="6038892" cy="4164858"/>
          </a:xfrm>
          <a:prstGeom prst="round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1095457" y="2522322"/>
            <a:ext cx="405649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  <a:latin typeface="OpenDyslexic"/>
                <a:cs typeface="OpenDyslexic"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/>
              <a:latin typeface="OpenDyslexic"/>
              <a:cs typeface="OpenDyslex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76756" y="2663740"/>
            <a:ext cx="225005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OpenDyslexic"/>
                <a:cs typeface="OpenDyslexic"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accent4"/>
              </a:solidFill>
              <a:effectLst/>
              <a:latin typeface="OpenDyslexic"/>
              <a:cs typeface="OpenDyslexic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457244" y="677853"/>
            <a:ext cx="2768656" cy="1769662"/>
            <a:chOff x="-2741870" y="7597283"/>
            <a:chExt cx="2736304" cy="1693995"/>
          </a:xfrm>
        </p:grpSpPr>
        <p:sp>
          <p:nvSpPr>
            <p:cNvPr id="46" name="Rounded Rectangle 45"/>
            <p:cNvSpPr/>
            <p:nvPr/>
          </p:nvSpPr>
          <p:spPr>
            <a:xfrm>
              <a:off x="-2741870" y="7635094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4AB1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-2374463" y="7597283"/>
              <a:ext cx="2091948" cy="548256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4AB151"/>
                  </a:solidFill>
                  <a:effectLst/>
                  <a:latin typeface="OpenDyslexic"/>
                  <a:cs typeface="OpenDyslexic"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4AB151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644979"/>
            <a:ext cx="3239233" cy="1792150"/>
            <a:chOff x="107504" y="548680"/>
            <a:chExt cx="2736304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6713" y="548680"/>
              <a:ext cx="2177886" cy="563907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OpenDyslexic"/>
                  <a:cs typeface="OpenDyslexic"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309857" y="668051"/>
            <a:ext cx="2739760" cy="1938222"/>
            <a:chOff x="5773078" y="820022"/>
            <a:chExt cx="2686438" cy="1398944"/>
          </a:xfrm>
        </p:grpSpPr>
        <p:sp>
          <p:nvSpPr>
            <p:cNvPr id="54" name="Rounded Rectangle 53"/>
            <p:cNvSpPr/>
            <p:nvPr/>
          </p:nvSpPr>
          <p:spPr>
            <a:xfrm>
              <a:off x="5773078" y="842777"/>
              <a:ext cx="2686438" cy="1376189"/>
            </a:xfrm>
            <a:prstGeom prst="roundRect">
              <a:avLst/>
            </a:prstGeom>
            <a:noFill/>
            <a:ln w="38100" cmpd="sng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35559" y="820022"/>
              <a:ext cx="2377444" cy="462427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/>
                  <a:latin typeface="OpenDyslexic"/>
                  <a:cs typeface="OpenDyslexic"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OpenDyslexic"/>
                <a:cs typeface="OpenDyslexic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797871" y="-54490"/>
            <a:ext cx="5548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OpenDyslexic"/>
                <a:cs typeface="OpenDyslexic"/>
              </a:rPr>
              <a:t>Non-linear Sequences</a:t>
            </a:r>
            <a:endParaRPr lang="en-US" sz="3600" b="1" dirty="0">
              <a:ln w="11430">
                <a:solidFill>
                  <a:schemeClr val="tx1"/>
                </a:solidFill>
              </a:ln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OpenDyslexic"/>
              <a:cs typeface="OpenDyslexic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180907" y="3134720"/>
            <a:ext cx="0" cy="326199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6258076" y="2712110"/>
            <a:ext cx="2786495" cy="4004295"/>
          </a:xfrm>
          <a:prstGeom prst="roundRect">
            <a:avLst/>
          </a:prstGeom>
          <a:noFill/>
          <a:ln w="381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0833" y="1212843"/>
            <a:ext cx="3328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Explain the difference between:</a:t>
            </a:r>
          </a:p>
          <a:p>
            <a:r>
              <a:rPr lang="en-US" sz="1200" dirty="0">
                <a:latin typeface="OpenDyslexic"/>
                <a:cs typeface="OpenDyslexic"/>
              </a:rPr>
              <a:t>Sequence and Series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Ascending and Descending sequences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Arithmetic and Geometric sequences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1650" y="3031194"/>
            <a:ext cx="296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1) Write down the first six terms  and find the first difference and second difference of each term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n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+ 2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n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+ 4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n</a:t>
            </a:r>
            <a:r>
              <a:rPr lang="en-US" sz="1200" baseline="30000" dirty="0" smtClean="0">
                <a:latin typeface="OpenDyslexic"/>
                <a:cs typeface="OpenDyslexic"/>
              </a:rPr>
              <a:t>2</a:t>
            </a:r>
            <a:r>
              <a:rPr lang="en-US" sz="1200" dirty="0" smtClean="0">
                <a:latin typeface="OpenDyslexic"/>
                <a:cs typeface="OpenDyslexic"/>
              </a:rPr>
              <a:t> – 5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Write down one similarity and one difference of your results.</a:t>
            </a: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280530" y="3157493"/>
            <a:ext cx="27347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5) Find an nth term rule for the triangular numbers.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Hint: Making some rectangles might help </a:t>
            </a: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09859" y="1135928"/>
            <a:ext cx="271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What does it mean for a series to be;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OpenDyslexic"/>
                <a:cs typeface="OpenDyslexic"/>
              </a:rPr>
              <a:t>convergent</a:t>
            </a:r>
            <a:r>
              <a:rPr lang="is-IS" sz="1200" dirty="0"/>
              <a:t> </a:t>
            </a:r>
            <a:endParaRPr lang="is-I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OpenDyslexic"/>
                <a:cs typeface="OpenDyslexic"/>
              </a:rPr>
              <a:t>divergent</a:t>
            </a:r>
            <a:endParaRPr lang="en-US" sz="1200" dirty="0" smtClean="0">
              <a:latin typeface="OpenDyslexic"/>
              <a:cs typeface="OpenDyslexic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OpenDyslexic"/>
                <a:cs typeface="OpenDyslexic"/>
              </a:rPr>
              <a:t>alternating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Give an explanation and an example of each.</a:t>
            </a: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92247" y="1185351"/>
            <a:ext cx="2685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Learn and </a:t>
            </a:r>
            <a:r>
              <a:rPr lang="en-GB" sz="1200" dirty="0" smtClean="0">
                <a:latin typeface="OpenDyslexic"/>
                <a:cs typeface="OpenDyslexic"/>
              </a:rPr>
              <a:t>recognise</a:t>
            </a:r>
            <a:r>
              <a:rPr lang="en-US" sz="1200" dirty="0" smtClean="0">
                <a:latin typeface="OpenDyslexic"/>
                <a:cs typeface="OpenDyslexic"/>
              </a:rPr>
              <a:t> these sequences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Fibonacci 	: 1,1,2,3,5,8,13,21,</a:t>
            </a:r>
            <a:r>
              <a:rPr lang="is-IS" sz="1200" dirty="0" smtClean="0">
                <a:latin typeface="OpenDyslexic"/>
                <a:cs typeface="OpenDyslexic"/>
              </a:rPr>
              <a:t>…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Triangle  	: 1,3,6,10,15,21,</a:t>
            </a:r>
            <a:r>
              <a:rPr lang="is-IS" sz="1200" dirty="0" smtClean="0">
                <a:latin typeface="OpenDyslexic"/>
                <a:cs typeface="OpenDyslexic"/>
              </a:rPr>
              <a:t>…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Square   	: 1,4,9,16,25,36,</a:t>
            </a:r>
            <a:r>
              <a:rPr lang="is-IS" sz="1200" dirty="0" smtClean="0">
                <a:latin typeface="OpenDyslexic"/>
                <a:cs typeface="OpenDyslexic"/>
              </a:rPr>
              <a:t>…</a:t>
            </a:r>
            <a:r>
              <a:rPr lang="en-US" sz="1200" dirty="0" smtClean="0">
                <a:latin typeface="OpenDyslexic"/>
                <a:cs typeface="OpenDyslexic"/>
              </a:rPr>
              <a:t>   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Cube     	: 1,8,27,64,125,</a:t>
            </a:r>
            <a:r>
              <a:rPr lang="is-IS" sz="1200" dirty="0" smtClean="0">
                <a:latin typeface="OpenDyslexic"/>
                <a:cs typeface="OpenDyslexic"/>
              </a:rPr>
              <a:t>…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73039" y="4734342"/>
            <a:ext cx="27997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4) 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pPr marL="228600" indent="-228600">
              <a:buAutoNum type="alphaLcParenR"/>
            </a:pPr>
            <a:r>
              <a:rPr lang="en-US" sz="1200" dirty="0" smtClean="0">
                <a:latin typeface="OpenDyslexic"/>
                <a:cs typeface="OpenDyslexic"/>
              </a:rPr>
              <a:t>Find the nth</a:t>
            </a:r>
          </a:p>
          <a:p>
            <a:r>
              <a:rPr lang="en-US" sz="1200" dirty="0">
                <a:latin typeface="OpenDyslexic"/>
                <a:cs typeface="OpenDyslexic"/>
              </a:rPr>
              <a:t> </a:t>
            </a:r>
            <a:r>
              <a:rPr lang="en-US" sz="1200" dirty="0" smtClean="0">
                <a:latin typeface="OpenDyslexic"/>
                <a:cs typeface="OpenDyslexic"/>
              </a:rPr>
              <a:t>   term for the white squares</a:t>
            </a:r>
          </a:p>
          <a:p>
            <a:pPr marL="228600" indent="-228600">
              <a:buAutoNum type="alphaLcParenR"/>
            </a:pPr>
            <a:r>
              <a:rPr lang="en-US" sz="1200" dirty="0" smtClean="0">
                <a:latin typeface="OpenDyslexic"/>
                <a:cs typeface="OpenDyslexic"/>
              </a:rPr>
              <a:t>Find the nth term for the grey squares</a:t>
            </a:r>
          </a:p>
          <a:p>
            <a:pPr marL="228600" indent="-228600">
              <a:buAutoNum type="alphaLcParenR"/>
            </a:pPr>
            <a:r>
              <a:rPr lang="en-US" sz="1200" dirty="0" smtClean="0">
                <a:latin typeface="OpenDyslexic"/>
                <a:cs typeface="OpenDyslexic"/>
              </a:rPr>
              <a:t>Is there a pattern with 84 grey squares in the sequence? Explain your answer</a:t>
            </a:r>
          </a:p>
          <a:p>
            <a:pPr marL="228600" indent="-228600">
              <a:buAutoNum type="alphaLcParenR"/>
            </a:pP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19751" y="3028770"/>
            <a:ext cx="2910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3) Find T(5) and T(n) for the following sequences: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pPr marL="228600" indent="-228600">
              <a:buAutoNum type="alphaLcParenR"/>
            </a:pPr>
            <a:r>
              <a:rPr lang="en-US" sz="1200" dirty="0" smtClean="0">
                <a:latin typeface="OpenDyslexic"/>
                <a:cs typeface="OpenDyslexic"/>
              </a:rPr>
              <a:t>2, 5, 10, 17, </a:t>
            </a:r>
            <a:r>
              <a:rPr lang="is-IS" sz="1200" dirty="0" smtClean="0">
                <a:latin typeface="OpenDyslexic"/>
                <a:cs typeface="OpenDyslexic"/>
              </a:rPr>
              <a:t>…</a:t>
            </a:r>
          </a:p>
          <a:p>
            <a:pPr marL="228600" indent="-228600">
              <a:buAutoNum type="alphaLcParenR"/>
            </a:pPr>
            <a:r>
              <a:rPr lang="is-IS" sz="1200" dirty="0" smtClean="0">
                <a:latin typeface="OpenDyslexic"/>
                <a:cs typeface="OpenDyslexic"/>
              </a:rPr>
              <a:t>6, 9, 14, 21, ...</a:t>
            </a:r>
          </a:p>
          <a:p>
            <a:pPr marL="228600" indent="-228600">
              <a:buAutoNum type="alphaLcParenR"/>
            </a:pPr>
            <a:r>
              <a:rPr lang="is-IS" sz="1200" dirty="0" smtClean="0">
                <a:latin typeface="OpenDyslexic"/>
                <a:cs typeface="OpenDyslexic"/>
              </a:rPr>
              <a:t>2, 8, 18, 32, ...</a:t>
            </a:r>
          </a:p>
          <a:p>
            <a:pPr marL="228600" indent="-228600">
              <a:buAutoNum type="alphaLcParenR"/>
            </a:pPr>
            <a:r>
              <a:rPr lang="is-IS" sz="1200" dirty="0" smtClean="0">
                <a:latin typeface="OpenDyslexic"/>
                <a:cs typeface="OpenDyslexic"/>
              </a:rPr>
              <a:t>-2, -6, -18, -54, ...</a:t>
            </a:r>
          </a:p>
          <a:p>
            <a:pPr marL="228600" indent="-228600">
              <a:buAutoNum type="alphaLcParenR"/>
            </a:pPr>
            <a:r>
              <a:rPr lang="is-IS" sz="1200" dirty="0" smtClean="0">
                <a:latin typeface="OpenDyslexic"/>
                <a:cs typeface="OpenDyslexic"/>
              </a:rPr>
              <a:t>98, 92, 82, 68, ...</a:t>
            </a:r>
          </a:p>
          <a:p>
            <a:pPr marL="228600" indent="-228600">
              <a:buAutoNum type="alphaLcParenR"/>
            </a:pPr>
            <a:r>
              <a:rPr lang="is-IS" sz="1200" dirty="0" smtClean="0">
                <a:latin typeface="OpenDyslexic"/>
                <a:cs typeface="OpenDyslexic"/>
              </a:rPr>
              <a:t>-17, -8, 7, 28, ...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651" y="4958146"/>
            <a:ext cx="297514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2) Write down the first 5 terms of these sequences:</a:t>
            </a:r>
          </a:p>
          <a:p>
            <a:endParaRPr lang="en-US" sz="1200" dirty="0">
              <a:latin typeface="OpenDyslexic"/>
              <a:cs typeface="OpenDyslexic"/>
            </a:endParaRPr>
          </a:p>
          <a:p>
            <a:pPr marL="228600" indent="-228600">
              <a:buAutoNum type="alphaLcParenR"/>
            </a:pPr>
            <a:r>
              <a:rPr lang="en-GB" sz="1200" dirty="0" smtClean="0">
                <a:latin typeface="OpenDyslexic"/>
                <a:cs typeface="OpenDyslexic"/>
              </a:rPr>
              <a:t>T(n) = n</a:t>
            </a:r>
            <a:r>
              <a:rPr lang="en-GB" sz="1200" baseline="30000" dirty="0" smtClean="0">
                <a:latin typeface="OpenDyslexic"/>
                <a:cs typeface="OpenDyslexic"/>
              </a:rPr>
              <a:t>2</a:t>
            </a:r>
            <a:r>
              <a:rPr lang="en-GB" sz="1200" dirty="0" smtClean="0">
                <a:latin typeface="OpenDyslexic"/>
                <a:cs typeface="OpenDyslexic"/>
              </a:rPr>
              <a:t> + 4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OpenDyslexic"/>
                <a:cs typeface="OpenDyslexic"/>
              </a:rPr>
              <a:t>T(n) = 3n</a:t>
            </a:r>
            <a:r>
              <a:rPr lang="en-GB" sz="1200" baseline="30000" dirty="0" smtClean="0">
                <a:latin typeface="OpenDyslexic"/>
                <a:cs typeface="OpenDyslexic"/>
              </a:rPr>
              <a:t>2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OpenDyslexic"/>
                <a:cs typeface="OpenDyslexic"/>
              </a:rPr>
              <a:t>T(n) = 2n</a:t>
            </a:r>
            <a:r>
              <a:rPr lang="en-GB" sz="1200" baseline="30000" dirty="0" smtClean="0">
                <a:latin typeface="OpenDyslexic"/>
                <a:cs typeface="OpenDyslexic"/>
              </a:rPr>
              <a:t>2</a:t>
            </a:r>
            <a:r>
              <a:rPr lang="en-GB" sz="1200" dirty="0" smtClean="0">
                <a:latin typeface="OpenDyslexic"/>
                <a:cs typeface="OpenDyslexic"/>
              </a:rPr>
              <a:t> + 3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OpenDyslexic"/>
                <a:cs typeface="OpenDyslexic"/>
              </a:rPr>
              <a:t>T(n) = -2n</a:t>
            </a:r>
            <a:r>
              <a:rPr lang="en-GB" sz="1200" baseline="30000" dirty="0" smtClean="0">
                <a:latin typeface="OpenDyslexic"/>
                <a:cs typeface="OpenDyslexic"/>
              </a:rPr>
              <a:t>2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OpenDyslexic"/>
                <a:cs typeface="OpenDyslexic"/>
              </a:rPr>
              <a:t>T(n) = ½ n</a:t>
            </a:r>
            <a:r>
              <a:rPr lang="en-GB" sz="1200" baseline="30000" dirty="0" smtClean="0">
                <a:latin typeface="OpenDyslexic"/>
                <a:cs typeface="OpenDyslexic"/>
              </a:rPr>
              <a:t>2</a:t>
            </a:r>
            <a:endParaRPr lang="en-US" sz="1200" baseline="300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pic>
        <p:nvPicPr>
          <p:cNvPr id="3" name="Picture 2" descr="Screen Shot 2016-10-28 at 12.21.5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0942" y="4743857"/>
            <a:ext cx="1563719" cy="575846"/>
          </a:xfrm>
          <a:prstGeom prst="rect">
            <a:avLst/>
          </a:prstGeom>
        </p:spPr>
      </p:pic>
      <p:pic>
        <p:nvPicPr>
          <p:cNvPr id="4" name="Picture 3" descr="Screen Shot 2016-10-28 at 12.34.3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7644" y="3677885"/>
            <a:ext cx="2671082" cy="65945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298394" y="5016021"/>
            <a:ext cx="2711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OpenDyslexic"/>
                <a:cs typeface="OpenDyslexic"/>
              </a:rPr>
              <a:t>6) How would you recognise a sequence related to the cube numbers? </a:t>
            </a:r>
          </a:p>
          <a:p>
            <a:endParaRPr lang="en-GB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Hint: Think about the sequences related to the square numbers and their first and second differences.</a:t>
            </a:r>
            <a:endParaRPr lang="en-US" sz="1200" dirty="0">
              <a:latin typeface="OpenDyslexic"/>
              <a:cs typeface="OpenDyslex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276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RBECKETT</dc:creator>
  <cp:lastModifiedBy>Joanne Morgan</cp:lastModifiedBy>
  <cp:revision>14</cp:revision>
  <dcterms:created xsi:type="dcterms:W3CDTF">2015-12-08T13:33:28Z</dcterms:created>
  <dcterms:modified xsi:type="dcterms:W3CDTF">2016-10-30T13:20:59Z</dcterms:modified>
</cp:coreProperties>
</file>