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61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240A3E-5360-4CCA-92A8-BF3B9EFC3398}" type="datetimeFigureOut">
              <a:rPr lang="en-GB" smtClean="0"/>
              <a:pPr/>
              <a:t>28/08/2018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353AA2-74AD-4B6A-92EC-4216A8DE89A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91182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53AA2-74AD-4B6A-92EC-4216A8DE89A8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28/08/2018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28/08/2018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28/08/2018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28/08/2018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28/08/2018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28/08/2018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28/08/2018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28/08/2018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28/08/2018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28/08/2018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28/08/2018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E1316-8B4D-42C5-99C6-235553C3CC7B}" type="datetimeFigureOut">
              <a:rPr lang="en-GB" smtClean="0"/>
              <a:pPr/>
              <a:t>28/08/2018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069E6-2564-48F3-85F8-80EB88FB962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79512" y="260648"/>
            <a:ext cx="2736304" cy="201622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8"/>
          <p:cNvSpPr/>
          <p:nvPr/>
        </p:nvSpPr>
        <p:spPr>
          <a:xfrm>
            <a:off x="2987824" y="260648"/>
            <a:ext cx="2808312" cy="2016224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/>
          <p:cNvSpPr/>
          <p:nvPr/>
        </p:nvSpPr>
        <p:spPr>
          <a:xfrm>
            <a:off x="5868144" y="292586"/>
            <a:ext cx="3096344" cy="2655853"/>
          </a:xfrm>
          <a:prstGeom prst="round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ounded Rectangle 12"/>
          <p:cNvSpPr/>
          <p:nvPr/>
        </p:nvSpPr>
        <p:spPr>
          <a:xfrm>
            <a:off x="179512" y="2420888"/>
            <a:ext cx="5616624" cy="4248472"/>
          </a:xfrm>
          <a:prstGeom prst="roundRect">
            <a:avLst>
              <a:gd name="adj" fmla="val 574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Rounded Rectangle 13"/>
          <p:cNvSpPr/>
          <p:nvPr/>
        </p:nvSpPr>
        <p:spPr>
          <a:xfrm>
            <a:off x="5868144" y="2996952"/>
            <a:ext cx="3096344" cy="3672408"/>
          </a:xfrm>
          <a:prstGeom prst="roundRect">
            <a:avLst>
              <a:gd name="adj" fmla="val 9829"/>
            </a:avLst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214993" y="292586"/>
            <a:ext cx="147668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GB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Literacy</a:t>
            </a:r>
            <a:endParaRPr lang="en-GB" sz="2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078834" y="332656"/>
            <a:ext cx="155363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GB" sz="2000" b="1" cap="all" spc="0" dirty="0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Research</a:t>
            </a:r>
            <a:endParaRPr lang="en-GB" sz="2000" b="1" cap="all" spc="0" dirty="0">
              <a:ln w="0"/>
              <a:solidFill>
                <a:schemeClr val="accent6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003242" y="292586"/>
            <a:ext cx="132921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GB" sz="2000" b="1" cap="all" spc="0" dirty="0" smtClean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Memory</a:t>
            </a:r>
            <a:endParaRPr lang="en-GB" sz="2000" b="1" cap="all" spc="0" dirty="0">
              <a:ln w="0"/>
              <a:solidFill>
                <a:srgbClr val="00B050"/>
              </a:soli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559350" y="2996952"/>
            <a:ext cx="171393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all" spc="0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Challenge</a:t>
            </a:r>
            <a:endParaRPr lang="en-US" sz="2000" b="1" cap="all" spc="0" dirty="0">
              <a:ln w="0"/>
              <a:solidFill>
                <a:srgbClr val="C00000"/>
              </a:soli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92143" y="2404264"/>
            <a:ext cx="94128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GB" sz="2000" b="1" cap="all" spc="0" dirty="0" smtClean="0">
                <a:ln w="0"/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Skill</a:t>
            </a:r>
            <a:endParaRPr lang="en-GB" sz="2000" b="1" cap="all" spc="0" dirty="0">
              <a:ln w="0"/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2142" y="684834"/>
            <a:ext cx="26236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dirty="0" smtClean="0">
                <a:latin typeface="Comic Sans MS" pitchFamily="66" charset="0"/>
              </a:rPr>
              <a:t>Decimal</a:t>
            </a:r>
          </a:p>
          <a:p>
            <a:pPr algn="ctr">
              <a:spcBef>
                <a:spcPct val="50000"/>
              </a:spcBef>
            </a:pPr>
            <a:r>
              <a:rPr lang="en-US" altLang="en-US" dirty="0" smtClean="0">
                <a:latin typeface="Comic Sans MS" pitchFamily="66" charset="0"/>
              </a:rPr>
              <a:t>Multiply</a:t>
            </a:r>
          </a:p>
          <a:p>
            <a:pPr algn="ctr">
              <a:spcBef>
                <a:spcPct val="50000"/>
              </a:spcBef>
            </a:pPr>
            <a:r>
              <a:rPr lang="en-US" altLang="en-US" dirty="0" smtClean="0">
                <a:latin typeface="Comic Sans MS" pitchFamily="66" charset="0"/>
              </a:rPr>
              <a:t>integer</a:t>
            </a:r>
            <a:endParaRPr lang="en-GB" altLang="en-US" dirty="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99154" y="740381"/>
            <a:ext cx="26337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itchFamily="66" charset="0"/>
              </a:rPr>
              <a:t>Make a list of 3 places where multiplying decimals is used in real life. </a:t>
            </a:r>
            <a:endParaRPr lang="en-GB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6005029" y="547782"/>
            <a:ext cx="273630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1200" dirty="0" smtClean="0">
                <a:latin typeface="Comic Sans MS" pitchFamily="66" charset="0"/>
              </a:rPr>
              <a:t>0.8 x 0.03</a:t>
            </a:r>
          </a:p>
          <a:p>
            <a:pPr algn="ctr">
              <a:spcBef>
                <a:spcPct val="50000"/>
              </a:spcBef>
            </a:pPr>
            <a:r>
              <a:rPr lang="en-GB" altLang="en-US" sz="1200" dirty="0" smtClean="0">
                <a:latin typeface="Comic Sans MS" pitchFamily="66" charset="0"/>
              </a:rPr>
              <a:t>Turn them into integers</a:t>
            </a:r>
          </a:p>
          <a:p>
            <a:pPr algn="ctr">
              <a:spcBef>
                <a:spcPct val="50000"/>
              </a:spcBef>
            </a:pPr>
            <a:r>
              <a:rPr lang="en-GB" altLang="en-US" sz="1200" dirty="0" smtClean="0">
                <a:latin typeface="Comic Sans MS" pitchFamily="66" charset="0"/>
              </a:rPr>
              <a:t>0.8 x 10 = 8</a:t>
            </a:r>
          </a:p>
          <a:p>
            <a:pPr algn="ctr">
              <a:spcBef>
                <a:spcPct val="50000"/>
              </a:spcBef>
            </a:pPr>
            <a:r>
              <a:rPr lang="en-GB" altLang="en-US" sz="1200" dirty="0" smtClean="0">
                <a:latin typeface="Comic Sans MS" pitchFamily="66" charset="0"/>
              </a:rPr>
              <a:t>0.03 x 100 =3</a:t>
            </a:r>
          </a:p>
          <a:p>
            <a:pPr algn="ctr">
              <a:spcBef>
                <a:spcPct val="50000"/>
              </a:spcBef>
            </a:pPr>
            <a:r>
              <a:rPr lang="en-GB" altLang="en-US" sz="1200" dirty="0" smtClean="0">
                <a:latin typeface="Comic Sans MS" pitchFamily="66" charset="0"/>
              </a:rPr>
              <a:t>Multiply</a:t>
            </a:r>
          </a:p>
          <a:p>
            <a:pPr algn="ctr">
              <a:spcBef>
                <a:spcPct val="50000"/>
              </a:spcBef>
            </a:pPr>
            <a:r>
              <a:rPr lang="en-GB" altLang="en-US" sz="1200" dirty="0" smtClean="0">
                <a:latin typeface="Comic Sans MS" pitchFamily="66" charset="0"/>
              </a:rPr>
              <a:t>8 x 3 = 24</a:t>
            </a:r>
          </a:p>
          <a:p>
            <a:pPr algn="ctr">
              <a:spcBef>
                <a:spcPct val="50000"/>
              </a:spcBef>
            </a:pPr>
            <a:r>
              <a:rPr lang="en-GB" altLang="en-US" sz="1200" dirty="0" smtClean="0">
                <a:latin typeface="Comic Sans MS" pitchFamily="66" charset="0"/>
              </a:rPr>
              <a:t>Divide by power of 10 that you multiplied by</a:t>
            </a:r>
          </a:p>
          <a:p>
            <a:pPr algn="ctr">
              <a:spcBef>
                <a:spcPct val="50000"/>
              </a:spcBef>
            </a:pPr>
            <a:r>
              <a:rPr lang="en-GB" altLang="en-US" sz="1200" dirty="0" smtClean="0">
                <a:latin typeface="Comic Sans MS" pitchFamily="66" charset="0"/>
              </a:rPr>
              <a:t>24÷ 1 000 = 0.024</a:t>
            </a:r>
            <a:endParaRPr lang="en-GB" altLang="en-US" sz="1200" dirty="0"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9513" y="2749856"/>
            <a:ext cx="555339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 i="1" dirty="0" smtClean="0">
                <a:latin typeface="Comic Sans MS" pitchFamily="66" charset="0"/>
              </a:rPr>
              <a:t>Work out the following:</a:t>
            </a:r>
          </a:p>
          <a:p>
            <a:pPr marL="342900" indent="-342900">
              <a:spcBef>
                <a:spcPct val="50000"/>
              </a:spcBef>
              <a:buAutoNum type="alphaLcParenR"/>
            </a:pPr>
            <a:r>
              <a:rPr lang="en-US" altLang="en-US" sz="1600" i="1" dirty="0" smtClean="0">
                <a:latin typeface="Comic Sans MS" pitchFamily="66" charset="0"/>
              </a:rPr>
              <a:t>0.07 x 0.3</a:t>
            </a:r>
          </a:p>
          <a:p>
            <a:pPr marL="342900" indent="-342900">
              <a:spcBef>
                <a:spcPct val="50000"/>
              </a:spcBef>
              <a:buAutoNum type="alphaLcParenR"/>
            </a:pPr>
            <a:r>
              <a:rPr lang="en-US" altLang="en-US" sz="1600" i="1" dirty="0" smtClean="0">
                <a:latin typeface="Comic Sans MS" pitchFamily="66" charset="0"/>
              </a:rPr>
              <a:t>0.6 x 0.008</a:t>
            </a:r>
          </a:p>
          <a:p>
            <a:pPr marL="342900" indent="-342900">
              <a:spcBef>
                <a:spcPct val="50000"/>
              </a:spcBef>
              <a:buAutoNum type="alphaLcParenR"/>
            </a:pPr>
            <a:r>
              <a:rPr lang="en-US" altLang="en-US" sz="1600" i="1" dirty="0" smtClean="0">
                <a:latin typeface="Comic Sans MS" pitchFamily="66" charset="0"/>
              </a:rPr>
              <a:t>0.5 x 0.09</a:t>
            </a:r>
          </a:p>
          <a:p>
            <a:pPr marL="342900" indent="-342900">
              <a:spcBef>
                <a:spcPct val="50000"/>
              </a:spcBef>
              <a:buAutoNum type="alphaLcParenR"/>
            </a:pPr>
            <a:r>
              <a:rPr lang="en-US" altLang="en-US" sz="1600" i="1" dirty="0" smtClean="0">
                <a:latin typeface="Comic Sans MS" pitchFamily="66" charset="0"/>
              </a:rPr>
              <a:t>1.2 x 0.03</a:t>
            </a:r>
          </a:p>
          <a:p>
            <a:pPr marL="342900" indent="-342900">
              <a:spcBef>
                <a:spcPct val="50000"/>
              </a:spcBef>
              <a:buAutoNum type="alphaLcParenR"/>
            </a:pPr>
            <a:r>
              <a:rPr lang="en-US" altLang="en-US" sz="1600" i="1" dirty="0" smtClean="0">
                <a:latin typeface="Comic Sans MS" pitchFamily="66" charset="0"/>
              </a:rPr>
              <a:t>5.6 x 3.4</a:t>
            </a:r>
          </a:p>
          <a:p>
            <a:pPr marL="342900" indent="-342900">
              <a:spcBef>
                <a:spcPct val="50000"/>
              </a:spcBef>
              <a:buAutoNum type="alphaLcParenR"/>
            </a:pPr>
            <a:r>
              <a:rPr lang="en-US" altLang="en-US" sz="1600" i="1" dirty="0" smtClean="0">
                <a:latin typeface="Comic Sans MS" pitchFamily="66" charset="0"/>
              </a:rPr>
              <a:t>1.7 x 2.56</a:t>
            </a:r>
          </a:p>
          <a:p>
            <a:pPr>
              <a:spcBef>
                <a:spcPct val="50000"/>
              </a:spcBef>
            </a:pPr>
            <a:r>
              <a:rPr lang="en-US" altLang="en-US" sz="1600" i="1" dirty="0" smtClean="0">
                <a:latin typeface="Comic Sans MS" pitchFamily="66" charset="0"/>
              </a:rPr>
              <a:t>g) Calculate the cost of 12 notebooks that each cost £2.64</a:t>
            </a:r>
          </a:p>
          <a:p>
            <a:pPr>
              <a:spcBef>
                <a:spcPct val="50000"/>
              </a:spcBef>
            </a:pPr>
            <a:r>
              <a:rPr lang="en-US" altLang="en-US" sz="1600" i="1" dirty="0" smtClean="0">
                <a:latin typeface="Comic Sans MS" pitchFamily="66" charset="0"/>
              </a:rPr>
              <a:t>h) One paper clip weighs 0.03 grams. How much would 17 paper clips weigh?</a:t>
            </a:r>
            <a:endParaRPr lang="en-US" altLang="en-US" sz="1600" i="1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03242" y="3501008"/>
            <a:ext cx="267321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Mindy is tiling her bathroom wall. She needs 18 large tiles and 15 small tiles. Large tiles come in boxes of 5 and cost £11.78 per box. Small tiles come in boxes of 6 and cost £9.88 per box. How much will it cost Mindy to tile her bathroom wall? 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172</Words>
  <Application>Microsoft Office PowerPoint</Application>
  <PresentationFormat>On-screen Show (4:3)</PresentationFormat>
  <Paragraphs>28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Pip</dc:creator>
  <cp:lastModifiedBy>Joanne Morgan</cp:lastModifiedBy>
  <cp:revision>7</cp:revision>
  <cp:lastPrinted>2018-04-17T07:27:02Z</cp:lastPrinted>
  <dcterms:created xsi:type="dcterms:W3CDTF">2015-07-15T07:44:14Z</dcterms:created>
  <dcterms:modified xsi:type="dcterms:W3CDTF">2018-08-28T13:18:58Z</dcterms:modified>
</cp:coreProperties>
</file>