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16" y="-17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17" Type="http://schemas.openxmlformats.org/officeDocument/2006/relationships/image" Target="../media/image14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200472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200471" y="2420939"/>
            <a:ext cx="6098596" cy="212423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416373" y="117327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8437" name="WordArt 12"/>
          <p:cNvSpPr>
            <a:spLocks noChangeArrowheads="1" noChangeShapeType="1" noTextEdit="1"/>
          </p:cNvSpPr>
          <p:nvPr/>
        </p:nvSpPr>
        <p:spPr bwMode="auto">
          <a:xfrm rot="16200000">
            <a:off x="18030" y="3942891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1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8439" name="Rectangle 28"/>
          <p:cNvSpPr>
            <a:spLocks noChangeArrowheads="1"/>
          </p:cNvSpPr>
          <p:nvPr/>
        </p:nvSpPr>
        <p:spPr bwMode="auto">
          <a:xfrm>
            <a:off x="2035622" y="71438"/>
            <a:ext cx="426344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WordArt 29"/>
          <p:cNvSpPr>
            <a:spLocks noChangeArrowheads="1" noChangeShapeType="1" noTextEdit="1"/>
          </p:cNvSpPr>
          <p:nvPr/>
        </p:nvSpPr>
        <p:spPr bwMode="auto">
          <a:xfrm>
            <a:off x="2144689" y="121761"/>
            <a:ext cx="792088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ROK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8441" name="Rectangle 30"/>
          <p:cNvSpPr>
            <a:spLocks noChangeArrowheads="1"/>
          </p:cNvSpPr>
          <p:nvPr/>
        </p:nvSpPr>
        <p:spPr bwMode="auto">
          <a:xfrm>
            <a:off x="6392864" y="548681"/>
            <a:ext cx="3334453" cy="294697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WordArt 31"/>
          <p:cNvSpPr>
            <a:spLocks noChangeArrowheads="1" noChangeShapeType="1" noTextEdit="1"/>
          </p:cNvSpPr>
          <p:nvPr/>
        </p:nvSpPr>
        <p:spPr bwMode="auto">
          <a:xfrm rot="16200000">
            <a:off x="6169256" y="803774"/>
            <a:ext cx="934829" cy="487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 1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>
            <a:off x="7132063" y="36234"/>
            <a:ext cx="1443742" cy="388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Comic Sans MS"/>
              </a:rPr>
              <a:t>Frustums</a:t>
            </a:r>
            <a:endParaRPr lang="en-GB" sz="48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Comic Sans MS"/>
            </a:endParaRPr>
          </a:p>
        </p:txBody>
      </p:sp>
      <p:pic>
        <p:nvPicPr>
          <p:cNvPr id="1026" name="Picture 2" descr="Image result for volume of a c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520" y="715292"/>
            <a:ext cx="1259136" cy="15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443" name="Text Box 34"/>
              <p:cNvSpPr txBox="1">
                <a:spLocks noChangeArrowheads="1"/>
              </p:cNvSpPr>
              <p:nvPr/>
            </p:nvSpPr>
            <p:spPr bwMode="auto">
              <a:xfrm>
                <a:off x="-15577" y="260648"/>
                <a:ext cx="1800225" cy="612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𝑉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8443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5577" y="260648"/>
                <a:ext cx="1800225" cy="6127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08784" y="100791"/>
            <a:ext cx="2626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Find the volume of these cones to 3 </a:t>
            </a:r>
            <a:r>
              <a:rPr lang="en-GB" sz="1200" dirty="0" err="1" smtClean="0"/>
              <a:t>s.f.</a:t>
            </a:r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1164" y="581366"/>
            <a:ext cx="1698419" cy="126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0"/>
          <a:stretch/>
        </p:blipFill>
        <p:spPr bwMode="auto">
          <a:xfrm>
            <a:off x="2072680" y="548680"/>
            <a:ext cx="1195385" cy="16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7981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1.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268065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2.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602553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3.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245273" y="2792304"/>
            <a:ext cx="1321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Find the volume of the frustums</a:t>
            </a:r>
            <a:endParaRPr lang="en-GB" sz="12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7690" y="2564904"/>
            <a:ext cx="1840667" cy="1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584" t="23199" r="64589" b="28365"/>
          <a:stretch/>
        </p:blipFill>
        <p:spPr bwMode="auto">
          <a:xfrm>
            <a:off x="535985" y="5014529"/>
            <a:ext cx="1260986" cy="16320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0" name="Picture 39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967" t="23199" r="35340" b="28365"/>
          <a:stretch/>
        </p:blipFill>
        <p:spPr bwMode="auto">
          <a:xfrm>
            <a:off x="1938340" y="5062985"/>
            <a:ext cx="1234716" cy="1678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1" name="Picture 40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829" t="23199" r="6268" b="31017"/>
          <a:stretch/>
        </p:blipFill>
        <p:spPr bwMode="auto">
          <a:xfrm>
            <a:off x="4537025" y="5020799"/>
            <a:ext cx="1375409" cy="1678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2" name="Picture 41"/>
          <p:cNvPicPr/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463" t="31882" r="15931" b="30692"/>
          <a:stretch/>
        </p:blipFill>
        <p:spPr bwMode="auto">
          <a:xfrm>
            <a:off x="3249769" y="5034447"/>
            <a:ext cx="1287256" cy="164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8005911" y="4413456"/>
            <a:ext cx="1827290" cy="1103776"/>
            <a:chOff x="0" y="-217951"/>
            <a:chExt cx="1895475" cy="1103776"/>
          </a:xfrm>
        </p:grpSpPr>
        <p:grpSp>
          <p:nvGrpSpPr>
            <p:cNvPr id="53" name="Group 52"/>
            <p:cNvGrpSpPr/>
            <p:nvPr/>
          </p:nvGrpSpPr>
          <p:grpSpPr>
            <a:xfrm>
              <a:off x="0" y="-217951"/>
              <a:ext cx="1895475" cy="1103776"/>
              <a:chOff x="0" y="-217951"/>
              <a:chExt cx="1895475" cy="1103776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0" y="0"/>
                <a:ext cx="1382395" cy="838200"/>
                <a:chOff x="0" y="0"/>
                <a:chExt cx="1382395" cy="8382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0" y="571500"/>
                  <a:ext cx="1381760" cy="2667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38125" y="0"/>
                  <a:ext cx="913130" cy="2298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52525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0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1381125" y="228600"/>
                <a:ext cx="5143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3cm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857250" y="609600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4</a:t>
                </a: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61821" y="-217951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2cm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>
            <a:xfrm flipH="1">
              <a:off x="628650" y="114300"/>
              <a:ext cx="51720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61975" y="695325"/>
              <a:ext cx="81054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 flipV="1">
              <a:off x="1419225" y="28575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420041" y="4189460"/>
            <a:ext cx="1888997" cy="1224136"/>
            <a:chOff x="0" y="-31296"/>
            <a:chExt cx="2863920" cy="1336221"/>
          </a:xfrm>
        </p:grpSpPr>
        <p:grpSp>
          <p:nvGrpSpPr>
            <p:cNvPr id="70" name="Group 69"/>
            <p:cNvGrpSpPr/>
            <p:nvPr/>
          </p:nvGrpSpPr>
          <p:grpSpPr>
            <a:xfrm>
              <a:off x="0" y="228600"/>
              <a:ext cx="2070100" cy="1076325"/>
              <a:chOff x="0" y="0"/>
              <a:chExt cx="2070100" cy="1076325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0" y="809625"/>
                <a:ext cx="2068830" cy="2667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52425" y="0"/>
                <a:ext cx="1381760" cy="2355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1724025" y="114300"/>
                <a:ext cx="346075" cy="8108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0" y="123825"/>
                <a:ext cx="346075" cy="8108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 Box 2"/>
            <p:cNvSpPr txBox="1">
              <a:spLocks noChangeArrowheads="1"/>
            </p:cNvSpPr>
            <p:nvPr/>
          </p:nvSpPr>
          <p:spPr bwMode="auto">
            <a:xfrm>
              <a:off x="2114550" y="523876"/>
              <a:ext cx="749370" cy="317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 smtClean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10m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" name="Text Box 2"/>
            <p:cNvSpPr txBox="1">
              <a:spLocks noChangeArrowheads="1"/>
            </p:cNvSpPr>
            <p:nvPr/>
          </p:nvSpPr>
          <p:spPr bwMode="auto">
            <a:xfrm>
              <a:off x="1288245" y="811215"/>
              <a:ext cx="78185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9m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Text Box 2"/>
            <p:cNvSpPr txBox="1">
              <a:spLocks noChangeArrowheads="1"/>
            </p:cNvSpPr>
            <p:nvPr/>
          </p:nvSpPr>
          <p:spPr bwMode="auto">
            <a:xfrm>
              <a:off x="1162685" y="-31296"/>
              <a:ext cx="734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3m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H="1" flipV="1">
              <a:off x="2152650" y="314325"/>
              <a:ext cx="1" cy="85725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1038225" y="1173541"/>
              <a:ext cx="10001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1038225" y="342900"/>
              <a:ext cx="63817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7"/>
          <p:cNvSpPr>
            <a:spLocks noChangeArrowheads="1"/>
          </p:cNvSpPr>
          <p:nvPr/>
        </p:nvSpPr>
        <p:spPr bwMode="auto">
          <a:xfrm>
            <a:off x="218767" y="4634178"/>
            <a:ext cx="6098596" cy="207641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12" name="WordArt 12"/>
          <p:cNvSpPr>
            <a:spLocks noChangeArrowheads="1" noChangeShapeType="1" noTextEdit="1"/>
          </p:cNvSpPr>
          <p:nvPr/>
        </p:nvSpPr>
        <p:spPr bwMode="auto">
          <a:xfrm>
            <a:off x="290777" y="4725772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2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14492" y="4653755"/>
            <a:ext cx="2382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Find the volume of these frustums</a:t>
            </a:r>
            <a:endParaRPr lang="en-GB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520" y="2483747"/>
            <a:ext cx="1581246" cy="20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283" y="2442801"/>
            <a:ext cx="1650114" cy="207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6970475" y="624213"/>
            <a:ext cx="2677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Use similar shapes to find the missing  dimensions. Then calculate the volume of the frustums.</a:t>
            </a:r>
            <a:endParaRPr lang="en-GB" sz="1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8088489" y="1047276"/>
            <a:ext cx="1604457" cy="1975860"/>
            <a:chOff x="8088489" y="1047276"/>
            <a:chExt cx="1604457" cy="197586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8489" y="1047276"/>
              <a:ext cx="1604457" cy="1975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8557067" y="2068947"/>
              <a:ext cx="62381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772650" y="2047637"/>
              <a:ext cx="2343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r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49399" y="1421080"/>
            <a:ext cx="1677069" cy="2077929"/>
            <a:chOff x="6449399" y="1421080"/>
            <a:chExt cx="1677069" cy="2077929"/>
          </a:xfrm>
        </p:grpSpPr>
        <p:pic>
          <p:nvPicPr>
            <p:cNvPr id="1035" name="Picture 11" descr="Image result for frustums"/>
            <p:cNvPicPr>
              <a:picLocks noChangeAspect="1" noChangeArrowheads="1"/>
            </p:cNvPicPr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5374" t="15253" r="11240"/>
            <a:stretch/>
          </p:blipFill>
          <p:spPr bwMode="auto">
            <a:xfrm rot="10800000">
              <a:off x="6449399" y="1644901"/>
              <a:ext cx="1677069" cy="1854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712520" y="2492896"/>
              <a:ext cx="316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h</a:t>
              </a:r>
              <a:r>
                <a:rPr lang="en-GB" sz="1200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922688" y="1421080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10cm</a:t>
              </a:r>
              <a:endParaRPr lang="en-GB" dirty="0"/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6852652" y="2753410"/>
              <a:ext cx="62381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948904" y="2780928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5cm</a:t>
              </a:r>
              <a:endParaRPr lang="en-GB" dirty="0"/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>
              <a:off x="6478659" y="2047637"/>
              <a:ext cx="0" cy="70577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6465168" y="291335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4cm</a:t>
              </a:r>
              <a:endParaRPr lang="en-GB" dirty="0"/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>
              <a:off x="6477976" y="2773992"/>
              <a:ext cx="683" cy="6278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6465168" y="2362528"/>
              <a:ext cx="316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h</a:t>
              </a:r>
              <a:r>
                <a:rPr lang="en-GB" sz="1200" baseline="-25000" dirty="0" smtClean="0"/>
                <a:t>2</a:t>
              </a:r>
              <a:endParaRPr lang="en-GB" baseline="-25000" dirty="0"/>
            </a:p>
          </p:txBody>
        </p:sp>
      </p:grpSp>
      <p:sp>
        <p:nvSpPr>
          <p:cNvPr id="134" name="Rectangle 30"/>
          <p:cNvSpPr>
            <a:spLocks noChangeArrowheads="1"/>
          </p:cNvSpPr>
          <p:nvPr/>
        </p:nvSpPr>
        <p:spPr bwMode="auto">
          <a:xfrm>
            <a:off x="6393162" y="3621400"/>
            <a:ext cx="3334453" cy="30777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5" name="WordArt 12"/>
          <p:cNvSpPr>
            <a:spLocks noChangeArrowheads="1" noChangeShapeType="1" noTextEdit="1"/>
          </p:cNvSpPr>
          <p:nvPr/>
        </p:nvSpPr>
        <p:spPr bwMode="auto">
          <a:xfrm>
            <a:off x="6452727" y="3693871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Stretch 2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281228" y="3573016"/>
            <a:ext cx="2496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Use the dimensions to calculate the height of the bigger cone, and calculate the volume of the frustums. </a:t>
            </a:r>
            <a:endParaRPr lang="en-GB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16260" y="6072897"/>
            <a:ext cx="2090069" cy="1147445"/>
            <a:chOff x="6396383" y="5509912"/>
            <a:chExt cx="2090069" cy="1147445"/>
          </a:xfrm>
        </p:grpSpPr>
        <p:grpSp>
          <p:nvGrpSpPr>
            <p:cNvPr id="91" name="Group 90"/>
            <p:cNvGrpSpPr/>
            <p:nvPr/>
          </p:nvGrpSpPr>
          <p:grpSpPr>
            <a:xfrm>
              <a:off x="6396383" y="5509912"/>
              <a:ext cx="2090069" cy="1147445"/>
              <a:chOff x="0" y="0"/>
              <a:chExt cx="2090117" cy="114767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0" y="241401"/>
                <a:ext cx="1752600" cy="766598"/>
                <a:chOff x="0" y="0"/>
                <a:chExt cx="2108835" cy="744108"/>
              </a:xfrm>
            </p:grpSpPr>
            <p:sp>
              <p:nvSpPr>
                <p:cNvPr id="98" name="Oval 97"/>
                <p:cNvSpPr/>
                <p:nvPr/>
              </p:nvSpPr>
              <p:spPr>
                <a:xfrm>
                  <a:off x="19050" y="571500"/>
                  <a:ext cx="2068830" cy="1726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590550" y="0"/>
                  <a:ext cx="919480" cy="15621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0" y="76200"/>
                  <a:ext cx="590550" cy="5937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514475" y="76200"/>
                  <a:ext cx="594360" cy="5937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921716" y="0"/>
                <a:ext cx="657225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40mm</a:t>
                </a:r>
                <a:endPara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987552" y="863193"/>
                <a:ext cx="685800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12cm</a:t>
                </a:r>
                <a:endPara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1547192" y="378354"/>
                <a:ext cx="542925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h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6" name="Straight Arrow Connector 95"/>
              <p:cNvCxnSpPr/>
              <p:nvPr/>
            </p:nvCxnSpPr>
            <p:spPr>
              <a:xfrm flipH="1">
                <a:off x="804672" y="885139"/>
                <a:ext cx="814819" cy="4571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885140" y="307238"/>
                <a:ext cx="400050" cy="95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7" name="Straight Arrow Connector 136"/>
            <p:cNvCxnSpPr/>
            <p:nvPr/>
          </p:nvCxnSpPr>
          <p:spPr>
            <a:xfrm flipH="1" flipV="1">
              <a:off x="8143882" y="5721969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398815" y="5431772"/>
            <a:ext cx="315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 formula for the volume of a frustum using just these dimensions. </a:t>
            </a:r>
            <a:endParaRPr lang="en-GB" sz="1200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0314669" y="4315987"/>
            <a:ext cx="1827290" cy="1103776"/>
            <a:chOff x="0" y="-217951"/>
            <a:chExt cx="1895475" cy="1103776"/>
          </a:xfrm>
        </p:grpSpPr>
        <p:grpSp>
          <p:nvGrpSpPr>
            <p:cNvPr id="141" name="Group 140"/>
            <p:cNvGrpSpPr/>
            <p:nvPr/>
          </p:nvGrpSpPr>
          <p:grpSpPr>
            <a:xfrm>
              <a:off x="0" y="-217951"/>
              <a:ext cx="1895475" cy="1103776"/>
              <a:chOff x="0" y="-217951"/>
              <a:chExt cx="1895475" cy="1103776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0" y="0"/>
                <a:ext cx="1382395" cy="838200"/>
                <a:chOff x="0" y="0"/>
                <a:chExt cx="1382395" cy="838200"/>
              </a:xfrm>
            </p:grpSpPr>
            <p:sp>
              <p:nvSpPr>
                <p:cNvPr id="149" name="Oval 148"/>
                <p:cNvSpPr/>
                <p:nvPr/>
              </p:nvSpPr>
              <p:spPr>
                <a:xfrm>
                  <a:off x="0" y="571500"/>
                  <a:ext cx="1381760" cy="2667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238125" y="0"/>
                  <a:ext cx="913130" cy="2298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1152525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0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 Box 2"/>
              <p:cNvSpPr txBox="1">
                <a:spLocks noChangeArrowheads="1"/>
              </p:cNvSpPr>
              <p:nvPr/>
            </p:nvSpPr>
            <p:spPr bwMode="auto">
              <a:xfrm>
                <a:off x="1381125" y="228600"/>
                <a:ext cx="5143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h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7" name="Text Box 2"/>
              <p:cNvSpPr txBox="1">
                <a:spLocks noChangeArrowheads="1"/>
              </p:cNvSpPr>
              <p:nvPr/>
            </p:nvSpPr>
            <p:spPr bwMode="auto">
              <a:xfrm>
                <a:off x="857250" y="609600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R</a:t>
                </a:r>
                <a:endParaRPr lang="en-GB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8" name="Text Box 2"/>
              <p:cNvSpPr txBox="1">
                <a:spLocks noChangeArrowheads="1"/>
              </p:cNvSpPr>
              <p:nvPr/>
            </p:nvSpPr>
            <p:spPr bwMode="auto">
              <a:xfrm>
                <a:off x="661821" y="-217951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r</a:t>
                </a:r>
                <a:endParaRPr lang="en-GB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42" name="Straight Arrow Connector 141"/>
            <p:cNvCxnSpPr/>
            <p:nvPr/>
          </p:nvCxnSpPr>
          <p:spPr>
            <a:xfrm flipH="1">
              <a:off x="628650" y="114300"/>
              <a:ext cx="51720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H="1">
              <a:off x="561975" y="695325"/>
              <a:ext cx="81054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 flipV="1">
              <a:off x="1419225" y="28575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4135" y="5805264"/>
            <a:ext cx="1411193" cy="88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663361" y="6055429"/>
                <a:ext cx="626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𝑉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361" y="6055429"/>
                <a:ext cx="626390" cy="36933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12520" y="5859990"/>
            <a:ext cx="1935082" cy="7333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4" name="Group 103"/>
          <p:cNvGrpSpPr/>
          <p:nvPr/>
        </p:nvGrpSpPr>
        <p:grpSpPr>
          <a:xfrm>
            <a:off x="3397986" y="548680"/>
            <a:ext cx="1203952" cy="1712599"/>
            <a:chOff x="3397986" y="548680"/>
            <a:chExt cx="1203952" cy="1712599"/>
          </a:xfrm>
        </p:grpSpPr>
        <p:pic>
          <p:nvPicPr>
            <p:cNvPr id="105" name="Picture 16" descr="Related image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86" y="548680"/>
              <a:ext cx="1203952" cy="1712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Rectangle 105"/>
            <p:cNvSpPr/>
            <p:nvPr/>
          </p:nvSpPr>
          <p:spPr>
            <a:xfrm>
              <a:off x="3672758" y="1278495"/>
              <a:ext cx="243601" cy="13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12840" y="1356737"/>
              <a:ext cx="51048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11.3 cm</a:t>
              </a:r>
              <a:endParaRPr lang="en-GB" sz="8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082472" y="1861306"/>
              <a:ext cx="51048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5.7 cm</a:t>
              </a:r>
              <a:endParaRPr lang="en-GB" sz="8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03837" y="1745802"/>
              <a:ext cx="243601" cy="13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23821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200472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200471" y="2420939"/>
            <a:ext cx="6098596" cy="212423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416373" y="117327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8437" name="WordArt 12"/>
          <p:cNvSpPr>
            <a:spLocks noChangeArrowheads="1" noChangeShapeType="1" noTextEdit="1"/>
          </p:cNvSpPr>
          <p:nvPr/>
        </p:nvSpPr>
        <p:spPr bwMode="auto">
          <a:xfrm rot="16200000">
            <a:off x="18030" y="3942891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1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8439" name="Rectangle 28"/>
          <p:cNvSpPr>
            <a:spLocks noChangeArrowheads="1"/>
          </p:cNvSpPr>
          <p:nvPr/>
        </p:nvSpPr>
        <p:spPr bwMode="auto">
          <a:xfrm>
            <a:off x="2035622" y="71438"/>
            <a:ext cx="426344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WordArt 29"/>
          <p:cNvSpPr>
            <a:spLocks noChangeArrowheads="1" noChangeShapeType="1" noTextEdit="1"/>
          </p:cNvSpPr>
          <p:nvPr/>
        </p:nvSpPr>
        <p:spPr bwMode="auto">
          <a:xfrm>
            <a:off x="2144689" y="121761"/>
            <a:ext cx="792088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ROK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8441" name="Rectangle 30"/>
          <p:cNvSpPr>
            <a:spLocks noChangeArrowheads="1"/>
          </p:cNvSpPr>
          <p:nvPr/>
        </p:nvSpPr>
        <p:spPr bwMode="auto">
          <a:xfrm>
            <a:off x="6392864" y="548681"/>
            <a:ext cx="3334453" cy="294697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WordArt 31"/>
          <p:cNvSpPr>
            <a:spLocks noChangeArrowheads="1" noChangeShapeType="1" noTextEdit="1"/>
          </p:cNvSpPr>
          <p:nvPr/>
        </p:nvSpPr>
        <p:spPr bwMode="auto">
          <a:xfrm rot="16200000">
            <a:off x="6169256" y="803774"/>
            <a:ext cx="934829" cy="487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 1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>
            <a:off x="7132063" y="36234"/>
            <a:ext cx="1443742" cy="388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ANSWERS</a:t>
            </a:r>
            <a:endParaRPr lang="en-GB" sz="48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</a:endParaRPr>
          </a:p>
        </p:txBody>
      </p:sp>
      <p:pic>
        <p:nvPicPr>
          <p:cNvPr id="1026" name="Picture 2" descr="Image result for volume of a c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520" y="715292"/>
            <a:ext cx="1259136" cy="15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443" name="Text Box 34"/>
              <p:cNvSpPr txBox="1">
                <a:spLocks noChangeArrowheads="1"/>
              </p:cNvSpPr>
              <p:nvPr/>
            </p:nvSpPr>
            <p:spPr bwMode="auto">
              <a:xfrm>
                <a:off x="-15577" y="260648"/>
                <a:ext cx="1800225" cy="612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𝑉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8443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5577" y="260648"/>
                <a:ext cx="1800225" cy="6127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08784" y="100791"/>
            <a:ext cx="2139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Find the volume of these cones</a:t>
            </a:r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1164" y="581366"/>
            <a:ext cx="1698419" cy="126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0"/>
          <a:stretch/>
        </p:blipFill>
        <p:spPr bwMode="auto">
          <a:xfrm>
            <a:off x="2072680" y="548680"/>
            <a:ext cx="1195385" cy="16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7981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1.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268065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2.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602553" y="50198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3.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245273" y="2792304"/>
            <a:ext cx="1321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Find the volume of the frustums</a:t>
            </a:r>
            <a:endParaRPr lang="en-GB" sz="12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7690" y="2564904"/>
            <a:ext cx="1840667" cy="1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584" t="23199" r="64589" b="28365"/>
          <a:stretch/>
        </p:blipFill>
        <p:spPr bwMode="auto">
          <a:xfrm>
            <a:off x="535985" y="5014529"/>
            <a:ext cx="1260986" cy="16320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0" name="Picture 39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967" t="23199" r="35340" b="28365"/>
          <a:stretch/>
        </p:blipFill>
        <p:spPr bwMode="auto">
          <a:xfrm>
            <a:off x="1938340" y="5062985"/>
            <a:ext cx="1234716" cy="1678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1" name="Picture 40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829" t="23199" r="6268" b="31017"/>
          <a:stretch/>
        </p:blipFill>
        <p:spPr bwMode="auto">
          <a:xfrm>
            <a:off x="4537025" y="5020799"/>
            <a:ext cx="1375409" cy="1678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2" name="Picture 41"/>
          <p:cNvPicPr/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463" t="31882" r="15931" b="30692"/>
          <a:stretch/>
        </p:blipFill>
        <p:spPr bwMode="auto">
          <a:xfrm>
            <a:off x="3249769" y="5034447"/>
            <a:ext cx="1287256" cy="164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8005911" y="4413456"/>
            <a:ext cx="1827290" cy="1103776"/>
            <a:chOff x="0" y="-217951"/>
            <a:chExt cx="1895475" cy="1103776"/>
          </a:xfrm>
        </p:grpSpPr>
        <p:grpSp>
          <p:nvGrpSpPr>
            <p:cNvPr id="53" name="Group 52"/>
            <p:cNvGrpSpPr/>
            <p:nvPr/>
          </p:nvGrpSpPr>
          <p:grpSpPr>
            <a:xfrm>
              <a:off x="0" y="-217951"/>
              <a:ext cx="1895475" cy="1103776"/>
              <a:chOff x="0" y="-217951"/>
              <a:chExt cx="1895475" cy="1103776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0" y="0"/>
                <a:ext cx="1382395" cy="838200"/>
                <a:chOff x="0" y="0"/>
                <a:chExt cx="1382395" cy="8382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0" y="571500"/>
                  <a:ext cx="1381760" cy="2667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38125" y="0"/>
                  <a:ext cx="913130" cy="2298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52525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0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1381125" y="228600"/>
                <a:ext cx="5143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3cm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857250" y="609600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4</a:t>
                </a: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61821" y="-217951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2cm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>
            <a:xfrm flipH="1">
              <a:off x="628650" y="114300"/>
              <a:ext cx="51720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61975" y="695325"/>
              <a:ext cx="81054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 flipV="1">
              <a:off x="1419225" y="28575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420041" y="4189460"/>
            <a:ext cx="1888997" cy="1224136"/>
            <a:chOff x="0" y="-31296"/>
            <a:chExt cx="2863920" cy="1336221"/>
          </a:xfrm>
        </p:grpSpPr>
        <p:grpSp>
          <p:nvGrpSpPr>
            <p:cNvPr id="70" name="Group 69"/>
            <p:cNvGrpSpPr/>
            <p:nvPr/>
          </p:nvGrpSpPr>
          <p:grpSpPr>
            <a:xfrm>
              <a:off x="0" y="228600"/>
              <a:ext cx="2070100" cy="1076325"/>
              <a:chOff x="0" y="0"/>
              <a:chExt cx="2070100" cy="1076325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0" y="809625"/>
                <a:ext cx="2068830" cy="2667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52425" y="0"/>
                <a:ext cx="1381760" cy="2355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1724025" y="114300"/>
                <a:ext cx="346075" cy="8108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0" y="123825"/>
                <a:ext cx="346075" cy="8108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 Box 2"/>
            <p:cNvSpPr txBox="1">
              <a:spLocks noChangeArrowheads="1"/>
            </p:cNvSpPr>
            <p:nvPr/>
          </p:nvSpPr>
          <p:spPr bwMode="auto">
            <a:xfrm>
              <a:off x="2114550" y="523876"/>
              <a:ext cx="749370" cy="317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 smtClean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10m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" name="Text Box 2"/>
            <p:cNvSpPr txBox="1">
              <a:spLocks noChangeArrowheads="1"/>
            </p:cNvSpPr>
            <p:nvPr/>
          </p:nvSpPr>
          <p:spPr bwMode="auto">
            <a:xfrm>
              <a:off x="1288245" y="811215"/>
              <a:ext cx="78185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9m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Text Box 2"/>
            <p:cNvSpPr txBox="1">
              <a:spLocks noChangeArrowheads="1"/>
            </p:cNvSpPr>
            <p:nvPr/>
          </p:nvSpPr>
          <p:spPr bwMode="auto">
            <a:xfrm>
              <a:off x="1162685" y="-31296"/>
              <a:ext cx="734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3m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H="1" flipV="1">
              <a:off x="2152650" y="314325"/>
              <a:ext cx="1" cy="85725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1038225" y="1173541"/>
              <a:ext cx="10001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1038225" y="342900"/>
              <a:ext cx="63817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7"/>
          <p:cNvSpPr>
            <a:spLocks noChangeArrowheads="1"/>
          </p:cNvSpPr>
          <p:nvPr/>
        </p:nvSpPr>
        <p:spPr bwMode="auto">
          <a:xfrm>
            <a:off x="218767" y="4634178"/>
            <a:ext cx="6098596" cy="207641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12" name="WordArt 12"/>
          <p:cNvSpPr>
            <a:spLocks noChangeArrowheads="1" noChangeShapeType="1" noTextEdit="1"/>
          </p:cNvSpPr>
          <p:nvPr/>
        </p:nvSpPr>
        <p:spPr bwMode="auto">
          <a:xfrm>
            <a:off x="290777" y="4725772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2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14492" y="4653755"/>
            <a:ext cx="2382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Find the volume of these frustums</a:t>
            </a:r>
            <a:endParaRPr lang="en-GB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520" y="2483747"/>
            <a:ext cx="1581246" cy="20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283" y="2442801"/>
            <a:ext cx="1650114" cy="207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6970475" y="624213"/>
            <a:ext cx="2677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Use similar shapes to find the missing  dimensions. Then calculate the volume of the frustums.</a:t>
            </a:r>
            <a:endParaRPr lang="en-GB" sz="1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8088489" y="1047276"/>
            <a:ext cx="1604457" cy="1975860"/>
            <a:chOff x="8088489" y="1047276"/>
            <a:chExt cx="1604457" cy="197586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8489" y="1047276"/>
              <a:ext cx="1604457" cy="1975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8557067" y="2068947"/>
              <a:ext cx="62381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772650" y="2047637"/>
              <a:ext cx="2343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r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49399" y="1421080"/>
            <a:ext cx="1677069" cy="2077929"/>
            <a:chOff x="6449399" y="1421080"/>
            <a:chExt cx="1677069" cy="2077929"/>
          </a:xfrm>
        </p:grpSpPr>
        <p:pic>
          <p:nvPicPr>
            <p:cNvPr id="1035" name="Picture 11" descr="Image result for frustums"/>
            <p:cNvPicPr>
              <a:picLocks noChangeAspect="1" noChangeArrowheads="1"/>
            </p:cNvPicPr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5374" t="15253" r="11240"/>
            <a:stretch/>
          </p:blipFill>
          <p:spPr bwMode="auto">
            <a:xfrm rot="10800000">
              <a:off x="6449399" y="1644901"/>
              <a:ext cx="1677069" cy="1854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712520" y="2492896"/>
              <a:ext cx="316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h</a:t>
              </a:r>
              <a:r>
                <a:rPr lang="en-GB" sz="1200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922688" y="1421080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10cm</a:t>
              </a:r>
              <a:endParaRPr lang="en-GB" dirty="0"/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6852652" y="2753410"/>
              <a:ext cx="62381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948904" y="2780928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5cm</a:t>
              </a:r>
              <a:endParaRPr lang="en-GB" dirty="0"/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>
              <a:off x="6478659" y="2047637"/>
              <a:ext cx="0" cy="70577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6465168" y="291335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4cm</a:t>
              </a:r>
              <a:endParaRPr lang="en-GB" dirty="0"/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>
              <a:off x="6477976" y="2773992"/>
              <a:ext cx="683" cy="6278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6465168" y="2362528"/>
              <a:ext cx="316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h</a:t>
              </a:r>
              <a:r>
                <a:rPr lang="en-GB" sz="1200" baseline="-25000" dirty="0" smtClean="0"/>
                <a:t>2</a:t>
              </a:r>
              <a:endParaRPr lang="en-GB" baseline="-25000" dirty="0"/>
            </a:p>
          </p:txBody>
        </p:sp>
      </p:grpSp>
      <p:sp>
        <p:nvSpPr>
          <p:cNvPr id="134" name="Rectangle 30"/>
          <p:cNvSpPr>
            <a:spLocks noChangeArrowheads="1"/>
          </p:cNvSpPr>
          <p:nvPr/>
        </p:nvSpPr>
        <p:spPr bwMode="auto">
          <a:xfrm>
            <a:off x="6393162" y="3621400"/>
            <a:ext cx="3334453" cy="30777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5" name="WordArt 12"/>
          <p:cNvSpPr>
            <a:spLocks noChangeArrowheads="1" noChangeShapeType="1" noTextEdit="1"/>
          </p:cNvSpPr>
          <p:nvPr/>
        </p:nvSpPr>
        <p:spPr bwMode="auto">
          <a:xfrm>
            <a:off x="6452727" y="3693871"/>
            <a:ext cx="755873" cy="3543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Stretch 2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latin typeface="Comic Sans M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281228" y="3573016"/>
            <a:ext cx="2496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Use the dimensions to calculate the height of the bigger cone, and calculate the volume of the frustums. </a:t>
            </a:r>
            <a:endParaRPr lang="en-GB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16260" y="6072897"/>
            <a:ext cx="2090069" cy="1147445"/>
            <a:chOff x="6396383" y="5509912"/>
            <a:chExt cx="2090069" cy="1147445"/>
          </a:xfrm>
        </p:grpSpPr>
        <p:grpSp>
          <p:nvGrpSpPr>
            <p:cNvPr id="91" name="Group 90"/>
            <p:cNvGrpSpPr/>
            <p:nvPr/>
          </p:nvGrpSpPr>
          <p:grpSpPr>
            <a:xfrm>
              <a:off x="6396383" y="5509912"/>
              <a:ext cx="2090069" cy="1147445"/>
              <a:chOff x="0" y="0"/>
              <a:chExt cx="2090117" cy="114767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0" y="241401"/>
                <a:ext cx="1752600" cy="766598"/>
                <a:chOff x="0" y="0"/>
                <a:chExt cx="2108835" cy="744108"/>
              </a:xfrm>
            </p:grpSpPr>
            <p:sp>
              <p:nvSpPr>
                <p:cNvPr id="98" name="Oval 97"/>
                <p:cNvSpPr/>
                <p:nvPr/>
              </p:nvSpPr>
              <p:spPr>
                <a:xfrm>
                  <a:off x="19050" y="571500"/>
                  <a:ext cx="2068830" cy="1726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590550" y="0"/>
                  <a:ext cx="919480" cy="15621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0" y="76200"/>
                  <a:ext cx="590550" cy="5937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514475" y="76200"/>
                  <a:ext cx="594360" cy="5937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921716" y="0"/>
                <a:ext cx="657225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40mm</a:t>
                </a:r>
                <a:endPara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987552" y="863193"/>
                <a:ext cx="685800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12cm</a:t>
                </a:r>
                <a:endPara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1547192" y="378354"/>
                <a:ext cx="542925" cy="284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h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6" name="Straight Arrow Connector 95"/>
              <p:cNvCxnSpPr/>
              <p:nvPr/>
            </p:nvCxnSpPr>
            <p:spPr>
              <a:xfrm flipH="1">
                <a:off x="804672" y="885139"/>
                <a:ext cx="814819" cy="4571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885140" y="307238"/>
                <a:ext cx="400050" cy="95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7" name="Straight Arrow Connector 136"/>
            <p:cNvCxnSpPr/>
            <p:nvPr/>
          </p:nvCxnSpPr>
          <p:spPr>
            <a:xfrm flipH="1" flipV="1">
              <a:off x="8143882" y="5721969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398815" y="5431772"/>
            <a:ext cx="315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 formula for the volume of a frustum using just these dimensions. </a:t>
            </a:r>
            <a:endParaRPr lang="en-GB" sz="1200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0314669" y="4315987"/>
            <a:ext cx="1827290" cy="1103776"/>
            <a:chOff x="0" y="-217951"/>
            <a:chExt cx="1895475" cy="1103776"/>
          </a:xfrm>
        </p:grpSpPr>
        <p:grpSp>
          <p:nvGrpSpPr>
            <p:cNvPr id="141" name="Group 140"/>
            <p:cNvGrpSpPr/>
            <p:nvPr/>
          </p:nvGrpSpPr>
          <p:grpSpPr>
            <a:xfrm>
              <a:off x="0" y="-217951"/>
              <a:ext cx="1895475" cy="1103776"/>
              <a:chOff x="0" y="-217951"/>
              <a:chExt cx="1895475" cy="1103776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0" y="0"/>
                <a:ext cx="1382395" cy="838200"/>
                <a:chOff x="0" y="0"/>
                <a:chExt cx="1382395" cy="838200"/>
              </a:xfrm>
            </p:grpSpPr>
            <p:sp>
              <p:nvSpPr>
                <p:cNvPr id="149" name="Oval 148"/>
                <p:cNvSpPr/>
                <p:nvPr/>
              </p:nvSpPr>
              <p:spPr>
                <a:xfrm>
                  <a:off x="0" y="571500"/>
                  <a:ext cx="1381760" cy="2667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238125" y="0"/>
                  <a:ext cx="913130" cy="2298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1152525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0" y="114300"/>
                  <a:ext cx="229870" cy="5746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 Box 2"/>
              <p:cNvSpPr txBox="1">
                <a:spLocks noChangeArrowheads="1"/>
              </p:cNvSpPr>
              <p:nvPr/>
            </p:nvSpPr>
            <p:spPr bwMode="auto">
              <a:xfrm>
                <a:off x="1381125" y="228600"/>
                <a:ext cx="5143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h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7" name="Text Box 2"/>
              <p:cNvSpPr txBox="1">
                <a:spLocks noChangeArrowheads="1"/>
              </p:cNvSpPr>
              <p:nvPr/>
            </p:nvSpPr>
            <p:spPr bwMode="auto">
              <a:xfrm>
                <a:off x="857250" y="609600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R</a:t>
                </a:r>
                <a:endParaRPr lang="en-GB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8" name="Text Box 2"/>
              <p:cNvSpPr txBox="1">
                <a:spLocks noChangeArrowheads="1"/>
              </p:cNvSpPr>
              <p:nvPr/>
            </p:nvSpPr>
            <p:spPr bwMode="auto">
              <a:xfrm>
                <a:off x="661821" y="-217951"/>
                <a:ext cx="5715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r</a:t>
                </a:r>
                <a:endParaRPr lang="en-GB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42" name="Straight Arrow Connector 141"/>
            <p:cNvCxnSpPr/>
            <p:nvPr/>
          </p:nvCxnSpPr>
          <p:spPr>
            <a:xfrm flipH="1">
              <a:off x="628650" y="114300"/>
              <a:ext cx="51720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H="1">
              <a:off x="561975" y="695325"/>
              <a:ext cx="81054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 flipV="1">
              <a:off x="1419225" y="28575"/>
              <a:ext cx="1" cy="7858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4135" y="5805264"/>
            <a:ext cx="1411193" cy="88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663361" y="6055429"/>
                <a:ext cx="626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𝑉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361" y="6055429"/>
                <a:ext cx="626390" cy="36933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12520" y="5859990"/>
            <a:ext cx="1935082" cy="7333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2195947" y="830610"/>
                <a:ext cx="1230085" cy="54848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𝟐𝟎𝟗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947" y="830610"/>
                <a:ext cx="1230085" cy="548483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3397986" y="548680"/>
            <a:ext cx="1203952" cy="1712599"/>
            <a:chOff x="3397986" y="548680"/>
            <a:chExt cx="1203952" cy="1712599"/>
          </a:xfrm>
        </p:grpSpPr>
        <p:pic>
          <p:nvPicPr>
            <p:cNvPr id="1040" name="Picture 16" descr="Related image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86" y="548680"/>
              <a:ext cx="1203952" cy="1712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3672758" y="1278495"/>
              <a:ext cx="243601" cy="13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12840" y="1356737"/>
              <a:ext cx="51048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11.3 cm</a:t>
              </a:r>
              <a:endParaRPr lang="en-GB" sz="8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2472" y="1861306"/>
              <a:ext cx="51048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5.7 cm</a:t>
              </a:r>
              <a:endParaRPr lang="en-GB" sz="8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203837" y="1745802"/>
              <a:ext cx="243601" cy="13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7" name="TextBox 156"/>
              <p:cNvSpPr txBox="1"/>
              <p:nvPr/>
            </p:nvSpPr>
            <p:spPr>
              <a:xfrm>
                <a:off x="3496939" y="810373"/>
                <a:ext cx="1407300" cy="54848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𝟏𝟏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𝟑𝟖𝟒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939" y="810373"/>
                <a:ext cx="1407300" cy="548483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5" name="TextBox 164"/>
              <p:cNvSpPr txBox="1"/>
              <p:nvPr/>
            </p:nvSpPr>
            <p:spPr>
              <a:xfrm>
                <a:off x="4664968" y="1863044"/>
                <a:ext cx="1407300" cy="63953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en-GB" sz="1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𝟑𝟏𝟒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68" y="1863044"/>
                <a:ext cx="1407300" cy="639534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6" name="TextBox 165"/>
              <p:cNvSpPr txBox="1"/>
              <p:nvPr/>
            </p:nvSpPr>
            <p:spPr>
              <a:xfrm>
                <a:off x="796645" y="2767339"/>
                <a:ext cx="988003" cy="40004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𝟏𝟔𝟕𝟔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𝟐𝟎𝟗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𝟏𝟒𝟔𝟕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45" y="2767339"/>
                <a:ext cx="988003" cy="400046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7" name="TextBox 166"/>
              <p:cNvSpPr txBox="1"/>
              <p:nvPr/>
            </p:nvSpPr>
            <p:spPr>
              <a:xfrm>
                <a:off x="2657579" y="2769895"/>
                <a:ext cx="988003" cy="40004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𝟕𝟎𝟔𝟗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𝟐𝟔𝟐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𝟔𝟖𝟎𝟕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579" y="2769895"/>
                <a:ext cx="988003" cy="400046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8" name="TextBox 167"/>
              <p:cNvSpPr txBox="1"/>
              <p:nvPr/>
            </p:nvSpPr>
            <p:spPr>
              <a:xfrm>
                <a:off x="4602553" y="3471024"/>
                <a:ext cx="988003" cy="40004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𝟓𝟎𝟗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𝟏𝟗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𝟔𝟗𝟎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553" y="3471024"/>
                <a:ext cx="988003" cy="400046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9" name="TextBox 168"/>
              <p:cNvSpPr txBox="1"/>
              <p:nvPr/>
            </p:nvSpPr>
            <p:spPr>
              <a:xfrm>
                <a:off x="317397" y="5605241"/>
                <a:ext cx="988003" cy="2496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𝟓𝟓𝟑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97" y="5605241"/>
                <a:ext cx="988003" cy="249684"/>
              </a:xfrm>
              <a:prstGeom prst="rect">
                <a:avLst/>
              </a:prstGeom>
              <a:blipFill rotWithShape="1"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0" name="TextBox 169"/>
              <p:cNvSpPr txBox="1"/>
              <p:nvPr/>
            </p:nvSpPr>
            <p:spPr>
              <a:xfrm>
                <a:off x="1913155" y="5689097"/>
                <a:ext cx="988003" cy="2496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𝟏𝟏𝟓𝟐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155" y="5689097"/>
                <a:ext cx="988003" cy="249684"/>
              </a:xfrm>
              <a:prstGeom prst="rect">
                <a:avLst/>
              </a:prstGeom>
              <a:blipFill rotWithShape="1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1" name="TextBox 170"/>
              <p:cNvSpPr txBox="1"/>
              <p:nvPr/>
            </p:nvSpPr>
            <p:spPr>
              <a:xfrm>
                <a:off x="3317959" y="5726127"/>
                <a:ext cx="988003" cy="2496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𝟔𝟔𝟎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959" y="5726127"/>
                <a:ext cx="988003" cy="249684"/>
              </a:xfrm>
              <a:prstGeom prst="rect">
                <a:avLst/>
              </a:prstGeom>
              <a:blipFill rotWithShape="1">
                <a:blip r:embed="rId2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2" name="TextBox 171"/>
              <p:cNvSpPr txBox="1"/>
              <p:nvPr/>
            </p:nvSpPr>
            <p:spPr>
              <a:xfrm>
                <a:off x="4654021" y="5766018"/>
                <a:ext cx="988003" cy="2496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𝟕𝟖𝟖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21" y="5766018"/>
                <a:ext cx="988003" cy="249684"/>
              </a:xfrm>
              <a:prstGeom prst="rect">
                <a:avLst/>
              </a:prstGeom>
              <a:blipFill rotWithShape="1">
                <a:blip r:embed="rId2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TextBox 172"/>
          <p:cNvSpPr txBox="1"/>
          <p:nvPr/>
        </p:nvSpPr>
        <p:spPr>
          <a:xfrm>
            <a:off x="8374970" y="2113545"/>
            <a:ext cx="988003" cy="2496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15cm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534426" y="2514685"/>
            <a:ext cx="580425" cy="2496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8cm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445011" y="2376185"/>
            <a:ext cx="580425" cy="2496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4cm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403555" y="4692059"/>
            <a:ext cx="87767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h = 5cm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V = 1225cm</a:t>
            </a:r>
            <a:r>
              <a:rPr lang="en-GB" sz="1000" b="1" baseline="30000" dirty="0" smtClean="0">
                <a:solidFill>
                  <a:srgbClr val="FF0000"/>
                </a:solidFill>
              </a:rPr>
              <a:t>3</a:t>
            </a:r>
            <a:endParaRPr lang="en-GB" sz="1000" b="1" baseline="30000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8289751" y="4852843"/>
            <a:ext cx="87767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h = 6cm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V = 88cm</a:t>
            </a:r>
            <a:r>
              <a:rPr lang="en-GB" sz="1000" b="1" baseline="30000" dirty="0" smtClean="0">
                <a:solidFill>
                  <a:srgbClr val="FF0000"/>
                </a:solidFill>
              </a:rPr>
              <a:t>3</a:t>
            </a:r>
            <a:endParaRPr lang="en-GB" sz="1000" b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8" name="TextBox 177"/>
              <p:cNvSpPr txBox="1"/>
              <p:nvPr/>
            </p:nvSpPr>
            <p:spPr>
              <a:xfrm>
                <a:off x="8183099" y="6071885"/>
                <a:ext cx="1378413" cy="38145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𝒉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𝒓𝑹</m:t>
                      </m:r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GB" sz="1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8" name="TextBox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099" y="6071885"/>
                <a:ext cx="1378413" cy="381451"/>
              </a:xfrm>
              <a:prstGeom prst="rect">
                <a:avLst/>
              </a:prstGeom>
              <a:blipFill rotWithShape="1">
                <a:blip r:embed="rId2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235</Words>
  <Application>Microsoft Office PowerPoint</Application>
  <PresentationFormat>A4 Paper (210x297 mm)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20</cp:revision>
  <dcterms:created xsi:type="dcterms:W3CDTF">2015-11-08T09:33:36Z</dcterms:created>
  <dcterms:modified xsi:type="dcterms:W3CDTF">2017-07-22T08:20:53Z</dcterms:modified>
</cp:coreProperties>
</file>