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260648"/>
            <a:ext cx="2736304" cy="20162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260648"/>
            <a:ext cx="2808312" cy="20162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292586"/>
            <a:ext cx="3096344" cy="2655853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5616624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868144" y="2996952"/>
            <a:ext cx="3096344" cy="3672408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29258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78834" y="33265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03242" y="292586"/>
            <a:ext cx="136993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59350" y="2996952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04264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142" y="684834"/>
            <a:ext cx="26236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Decimal</a:t>
            </a:r>
          </a:p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Divide</a:t>
            </a:r>
          </a:p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Proportion</a:t>
            </a:r>
            <a:endParaRPr lang="en-GB" altLang="en-US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07680" y="503962"/>
            <a:ext cx="273630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1.95 ÷ 0.03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Make the number you are dividing by an integer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0.03 x 100 = 3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You must now multiply the other number by the same amount to keep the question in proportion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1.95 x 100 = 195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Divide:</a:t>
            </a:r>
          </a:p>
          <a:p>
            <a:pPr algn="ctr">
              <a:spcBef>
                <a:spcPct val="50000"/>
              </a:spcBef>
            </a:pPr>
            <a:r>
              <a:rPr lang="en-GB" altLang="en-US" sz="1200" dirty="0" smtClean="0">
                <a:latin typeface="Comic Sans MS" pitchFamily="66" charset="0"/>
              </a:rPr>
              <a:t>195 ÷ 3 = 65</a:t>
            </a:r>
            <a:endParaRPr lang="en-GB" altLang="en-US" sz="12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3" y="2749856"/>
            <a:ext cx="555339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dirty="0" smtClean="0">
                <a:latin typeface="Comic Sans MS" pitchFamily="66" charset="0"/>
              </a:rPr>
              <a:t>Work out the following: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20 ÷ 0.4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24 </a:t>
            </a:r>
            <a:r>
              <a:rPr lang="en-US" altLang="en-US" sz="1600" i="1" dirty="0">
                <a:latin typeface="Comic Sans MS" pitchFamily="66" charset="0"/>
              </a:rPr>
              <a:t> ÷ </a:t>
            </a:r>
            <a:r>
              <a:rPr lang="en-US" altLang="en-US" sz="1600" i="1" dirty="0" smtClean="0">
                <a:latin typeface="Comic Sans MS" pitchFamily="66" charset="0"/>
              </a:rPr>
              <a:t> 0.03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>
                <a:latin typeface="Comic Sans MS" pitchFamily="66" charset="0"/>
              </a:rPr>
              <a:t> </a:t>
            </a:r>
            <a:r>
              <a:rPr lang="en-US" altLang="en-US" sz="1600" i="1" dirty="0" smtClean="0">
                <a:latin typeface="Comic Sans MS" pitchFamily="66" charset="0"/>
              </a:rPr>
              <a:t>250 </a:t>
            </a:r>
            <a:r>
              <a:rPr lang="en-US" altLang="en-US" sz="1600" i="1" dirty="0">
                <a:latin typeface="Comic Sans MS" pitchFamily="66" charset="0"/>
              </a:rPr>
              <a:t> ÷ </a:t>
            </a:r>
            <a:r>
              <a:rPr lang="en-US" altLang="en-US" sz="1600" i="1" dirty="0" smtClean="0">
                <a:latin typeface="Comic Sans MS" pitchFamily="66" charset="0"/>
              </a:rPr>
              <a:t> 0.25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0.4 </a:t>
            </a:r>
            <a:r>
              <a:rPr lang="en-US" altLang="en-US" sz="1600" i="1" dirty="0">
                <a:latin typeface="Comic Sans MS" pitchFamily="66" charset="0"/>
              </a:rPr>
              <a:t> ÷ </a:t>
            </a:r>
            <a:r>
              <a:rPr lang="en-US" altLang="en-US" sz="1600" i="1" dirty="0" smtClean="0">
                <a:latin typeface="Comic Sans MS" pitchFamily="66" charset="0"/>
              </a:rPr>
              <a:t> 0.02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7.76 ÷ 0.08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31.99 ÷ 0.07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0.14 </a:t>
            </a:r>
            <a:r>
              <a:rPr lang="en-US" altLang="en-US" sz="1600" i="1" dirty="0">
                <a:latin typeface="Comic Sans MS" pitchFamily="66" charset="0"/>
              </a:rPr>
              <a:t> ÷ </a:t>
            </a:r>
            <a:r>
              <a:rPr lang="en-US" altLang="en-US" sz="1600" i="1" dirty="0" smtClean="0">
                <a:latin typeface="Comic Sans MS" pitchFamily="66" charset="0"/>
              </a:rPr>
              <a:t> 0.07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0.2 </a:t>
            </a:r>
            <a:r>
              <a:rPr lang="en-US" altLang="en-US" sz="1600" i="1" dirty="0">
                <a:latin typeface="Comic Sans MS" pitchFamily="66" charset="0"/>
              </a:rPr>
              <a:t> ÷ </a:t>
            </a:r>
            <a:r>
              <a:rPr lang="en-US" altLang="en-US" sz="1600" i="1" dirty="0" smtClean="0">
                <a:latin typeface="Comic Sans MS" pitchFamily="66" charset="0"/>
              </a:rPr>
              <a:t> 0.002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0.8 </a:t>
            </a:r>
            <a:r>
              <a:rPr lang="en-US" altLang="en-US" sz="1600" i="1" dirty="0">
                <a:latin typeface="Comic Sans MS" pitchFamily="66" charset="0"/>
              </a:rPr>
              <a:t> ÷ </a:t>
            </a:r>
            <a:r>
              <a:rPr lang="en-US" altLang="en-US" sz="1600" i="1" dirty="0" smtClean="0">
                <a:latin typeface="Comic Sans MS" pitchFamily="66" charset="0"/>
              </a:rPr>
              <a:t> 0.0004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endParaRPr lang="en-US" altLang="en-US" sz="1600" i="1" dirty="0" smtClean="0">
              <a:latin typeface="Comic Sans MS" pitchFamily="66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endParaRPr lang="en-US" altLang="en-US" sz="1600" i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4566" y="3383598"/>
            <a:ext cx="297941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Penelope has seen the same dress online in two different countries. In France the dress is 45.20 euros and in America the dress is 50.54 dollars.</a:t>
            </a:r>
          </a:p>
          <a:p>
            <a:r>
              <a:rPr lang="en-GB" sz="1600" dirty="0" smtClean="0"/>
              <a:t>The exchange rates are below:</a:t>
            </a:r>
          </a:p>
          <a:p>
            <a:r>
              <a:rPr lang="en-GB" sz="1600" dirty="0" smtClean="0"/>
              <a:t>£1 = 1.13 euro</a:t>
            </a:r>
          </a:p>
          <a:p>
            <a:r>
              <a:rPr lang="en-GB" sz="1600" dirty="0" smtClean="0"/>
              <a:t>£1 = $1.33</a:t>
            </a:r>
          </a:p>
          <a:p>
            <a:pPr marL="342900" indent="-342900">
              <a:buAutoNum type="alphaLcParenR"/>
            </a:pPr>
            <a:r>
              <a:rPr lang="en-GB" sz="1600" dirty="0" smtClean="0"/>
              <a:t>From which country should she order the dress?</a:t>
            </a:r>
          </a:p>
          <a:p>
            <a:pPr marL="342900" indent="-342900">
              <a:buAutoNum type="alphaLcParenR"/>
            </a:pPr>
            <a:r>
              <a:rPr lang="en-GB" sz="1600" dirty="0" smtClean="0"/>
              <a:t>What assumptions have you made and how could this affect your answer to part a?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078834" y="836712"/>
            <a:ext cx="25012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could you use dividing fractions to divide by a decimal?</a:t>
            </a:r>
          </a:p>
          <a:p>
            <a:r>
              <a:rPr lang="en-GB" dirty="0" smtClean="0"/>
              <a:t>e.g. 20 ÷ 0.4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174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10</cp:revision>
  <cp:lastPrinted>2018-04-17T07:27:02Z</cp:lastPrinted>
  <dcterms:created xsi:type="dcterms:W3CDTF">2015-07-15T07:44:14Z</dcterms:created>
  <dcterms:modified xsi:type="dcterms:W3CDTF">2018-08-28T13:19:07Z</dcterms:modified>
</cp:coreProperties>
</file>