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0742-409E-417E-ABBE-5F4B656CF062}" type="datetimeFigureOut">
              <a:rPr lang="en-GB" smtClean="0"/>
              <a:pPr/>
              <a:t>22/07/2017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DA0C-FC91-48C6-ABCF-5C676F2F37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0742-409E-417E-ABBE-5F4B656CF062}" type="datetimeFigureOut">
              <a:rPr lang="en-GB" smtClean="0"/>
              <a:pPr/>
              <a:t>22/07/2017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DA0C-FC91-48C6-ABCF-5C676F2F37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0742-409E-417E-ABBE-5F4B656CF062}" type="datetimeFigureOut">
              <a:rPr lang="en-GB" smtClean="0"/>
              <a:pPr/>
              <a:t>22/07/2017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DA0C-FC91-48C6-ABCF-5C676F2F37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0742-409E-417E-ABBE-5F4B656CF062}" type="datetimeFigureOut">
              <a:rPr lang="en-GB" smtClean="0"/>
              <a:pPr/>
              <a:t>22/07/2017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DA0C-FC91-48C6-ABCF-5C676F2F37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0742-409E-417E-ABBE-5F4B656CF062}" type="datetimeFigureOut">
              <a:rPr lang="en-GB" smtClean="0"/>
              <a:pPr/>
              <a:t>22/07/2017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DA0C-FC91-48C6-ABCF-5C676F2F37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0742-409E-417E-ABBE-5F4B656CF062}" type="datetimeFigureOut">
              <a:rPr lang="en-GB" smtClean="0"/>
              <a:pPr/>
              <a:t>22/07/2017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DA0C-FC91-48C6-ABCF-5C676F2F37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0742-409E-417E-ABBE-5F4B656CF062}" type="datetimeFigureOut">
              <a:rPr lang="en-GB" smtClean="0"/>
              <a:pPr/>
              <a:t>22/07/2017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DA0C-FC91-48C6-ABCF-5C676F2F37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0742-409E-417E-ABBE-5F4B656CF062}" type="datetimeFigureOut">
              <a:rPr lang="en-GB" smtClean="0"/>
              <a:pPr/>
              <a:t>22/07/2017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DA0C-FC91-48C6-ABCF-5C676F2F37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0742-409E-417E-ABBE-5F4B656CF062}" type="datetimeFigureOut">
              <a:rPr lang="en-GB" smtClean="0"/>
              <a:pPr/>
              <a:t>22/07/2017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DA0C-FC91-48C6-ABCF-5C676F2F37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0742-409E-417E-ABBE-5F4B656CF062}" type="datetimeFigureOut">
              <a:rPr lang="en-GB" smtClean="0"/>
              <a:pPr/>
              <a:t>22/07/2017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DA0C-FC91-48C6-ABCF-5C676F2F37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0742-409E-417E-ABBE-5F4B656CF062}" type="datetimeFigureOut">
              <a:rPr lang="en-GB" smtClean="0"/>
              <a:pPr/>
              <a:t>22/07/2017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DA0C-FC91-48C6-ABCF-5C676F2F37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F0742-409E-417E-ABBE-5F4B656CF062}" type="datetimeFigureOut">
              <a:rPr lang="en-GB" smtClean="0"/>
              <a:pPr/>
              <a:t>22/07/2017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FDA0C-FC91-48C6-ABCF-5C676F2F374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5" name="Picture 1" descr="Screen Shot 2015-07-16 at 22.15.4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6913" y="3109756"/>
            <a:ext cx="6410048" cy="3487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3" name="Rectangle 4"/>
          <p:cNvSpPr>
            <a:spLocks noChangeArrowheads="1"/>
          </p:cNvSpPr>
          <p:nvPr/>
        </p:nvSpPr>
        <p:spPr bwMode="auto">
          <a:xfrm>
            <a:off x="200472" y="71438"/>
            <a:ext cx="1727200" cy="22780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8434" name="Rectangle 7"/>
          <p:cNvSpPr>
            <a:spLocks noChangeArrowheads="1"/>
          </p:cNvSpPr>
          <p:nvPr/>
        </p:nvSpPr>
        <p:spPr bwMode="auto">
          <a:xfrm>
            <a:off x="200471" y="2420939"/>
            <a:ext cx="6098596" cy="43211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7279392" y="75141"/>
            <a:ext cx="2447925" cy="3600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8436" name="WordArt 9"/>
          <p:cNvSpPr>
            <a:spLocks noChangeArrowheads="1" noChangeShapeType="1" noTextEdit="1"/>
          </p:cNvSpPr>
          <p:nvPr/>
        </p:nvSpPr>
        <p:spPr bwMode="auto">
          <a:xfrm>
            <a:off x="416373" y="261939"/>
            <a:ext cx="12239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Memory</a:t>
            </a:r>
          </a:p>
        </p:txBody>
      </p:sp>
      <p:sp>
        <p:nvSpPr>
          <p:cNvPr id="18437" name="WordArt 12"/>
          <p:cNvSpPr>
            <a:spLocks noChangeArrowheads="1" noChangeShapeType="1" noTextEdit="1"/>
          </p:cNvSpPr>
          <p:nvPr/>
        </p:nvSpPr>
        <p:spPr bwMode="auto">
          <a:xfrm>
            <a:off x="560389" y="2492897"/>
            <a:ext cx="1151409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latin typeface="Comic Sans MS"/>
              </a:rPr>
              <a:t>Skill 2</a:t>
            </a:r>
          </a:p>
        </p:txBody>
      </p:sp>
      <p:sp>
        <p:nvSpPr>
          <p:cNvPr id="18438" name="WordArt 13"/>
          <p:cNvSpPr>
            <a:spLocks noChangeArrowheads="1" noChangeShapeType="1" noTextEdit="1"/>
          </p:cNvSpPr>
          <p:nvPr/>
        </p:nvSpPr>
        <p:spPr bwMode="auto">
          <a:xfrm>
            <a:off x="7784216" y="148166"/>
            <a:ext cx="1512888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Literacy</a:t>
            </a:r>
          </a:p>
        </p:txBody>
      </p:sp>
      <p:sp>
        <p:nvSpPr>
          <p:cNvPr id="18439" name="Rectangle 28"/>
          <p:cNvSpPr>
            <a:spLocks noChangeArrowheads="1"/>
          </p:cNvSpPr>
          <p:nvPr/>
        </p:nvSpPr>
        <p:spPr bwMode="auto">
          <a:xfrm>
            <a:off x="2035622" y="71438"/>
            <a:ext cx="5135820" cy="22780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8440" name="WordArt 29"/>
          <p:cNvSpPr>
            <a:spLocks noChangeArrowheads="1" noChangeShapeType="1" noTextEdit="1"/>
          </p:cNvSpPr>
          <p:nvPr/>
        </p:nvSpPr>
        <p:spPr bwMode="auto">
          <a:xfrm>
            <a:off x="2360713" y="104537"/>
            <a:ext cx="1222375" cy="21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Skill 1</a:t>
            </a:r>
          </a:p>
        </p:txBody>
      </p:sp>
      <p:sp>
        <p:nvSpPr>
          <p:cNvPr id="18441" name="Rectangle 30"/>
          <p:cNvSpPr>
            <a:spLocks noChangeArrowheads="1"/>
          </p:cNvSpPr>
          <p:nvPr/>
        </p:nvSpPr>
        <p:spPr bwMode="auto">
          <a:xfrm>
            <a:off x="6392864" y="3789363"/>
            <a:ext cx="3334453" cy="29527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8442" name="WordArt 31"/>
          <p:cNvSpPr>
            <a:spLocks noChangeArrowheads="1" noChangeShapeType="1" noTextEdit="1"/>
          </p:cNvSpPr>
          <p:nvPr/>
        </p:nvSpPr>
        <p:spPr bwMode="auto">
          <a:xfrm rot="16200000">
            <a:off x="5928396" y="4997499"/>
            <a:ext cx="1416546" cy="48701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Stretch</a:t>
            </a:r>
          </a:p>
        </p:txBody>
      </p:sp>
      <p:sp>
        <p:nvSpPr>
          <p:cNvPr id="18443" name="Text Box 34"/>
          <p:cNvSpPr txBox="1">
            <a:spLocks noChangeArrowheads="1"/>
          </p:cNvSpPr>
          <p:nvPr/>
        </p:nvSpPr>
        <p:spPr bwMode="auto">
          <a:xfrm>
            <a:off x="200473" y="588963"/>
            <a:ext cx="18002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(x, y)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“Along the corridor and up the stairs”</a:t>
            </a:r>
          </a:p>
          <a:p>
            <a:pPr algn="ctr" eaLnBrk="1" hangingPunct="1">
              <a:spcBef>
                <a:spcPct val="50000"/>
              </a:spcBef>
            </a:pPr>
            <a:endParaRPr lang="en-GB" dirty="0">
              <a:latin typeface="Comic Sans MS" pitchFamily="66" charset="0"/>
            </a:endParaRPr>
          </a:p>
        </p:txBody>
      </p:sp>
      <p:sp>
        <p:nvSpPr>
          <p:cNvPr id="18446" name="Text Box 35"/>
          <p:cNvSpPr txBox="1">
            <a:spLocks noChangeArrowheads="1"/>
          </p:cNvSpPr>
          <p:nvPr/>
        </p:nvSpPr>
        <p:spPr bwMode="auto">
          <a:xfrm>
            <a:off x="1711798" y="2463806"/>
            <a:ext cx="446533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600" dirty="0">
                <a:latin typeface="Comic Sans MS" pitchFamily="66" charset="0"/>
              </a:rPr>
              <a:t>Read the following co-ordinates and write them in the spaces below. Make sure you use brackets EG: (3, 5)</a:t>
            </a:r>
          </a:p>
        </p:txBody>
      </p:sp>
      <p:sp>
        <p:nvSpPr>
          <p:cNvPr id="18447" name="Text Box 34"/>
          <p:cNvSpPr txBox="1">
            <a:spLocks noChangeArrowheads="1"/>
          </p:cNvSpPr>
          <p:nvPr/>
        </p:nvSpPr>
        <p:spPr bwMode="auto">
          <a:xfrm>
            <a:off x="7387341" y="620447"/>
            <a:ext cx="2232025" cy="2908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latin typeface="Comic Sans MS" pitchFamily="66" charset="0"/>
              </a:rPr>
              <a:t>These words have been jumbled. Work out what they are:</a:t>
            </a:r>
          </a:p>
          <a:p>
            <a:pPr algn="ctr"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nCiroa-odet</a:t>
            </a:r>
          </a:p>
          <a:p>
            <a:pPr algn="ctr">
              <a:spcBef>
                <a:spcPct val="50000"/>
              </a:spcBef>
            </a:pPr>
            <a:r>
              <a:rPr lang="en-GB" dirty="0">
                <a:latin typeface="Comic Sans MS" pitchFamily="66" charset="0"/>
              </a:rPr>
              <a:t>sixA</a:t>
            </a:r>
            <a:endParaRPr lang="en-US" dirty="0"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GB" dirty="0">
                <a:latin typeface="Comic Sans MS" pitchFamily="66" charset="0"/>
              </a:rPr>
              <a:t>lotP</a:t>
            </a:r>
            <a:endParaRPr lang="en-US" dirty="0"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zrnaHoolit</a:t>
            </a:r>
          </a:p>
          <a:p>
            <a:pPr algn="ctr"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laicrteV</a:t>
            </a:r>
          </a:p>
        </p:txBody>
      </p:sp>
      <p:pic>
        <p:nvPicPr>
          <p:cNvPr id="18448" name="Picture 19"/>
          <p:cNvPicPr>
            <a:picLocks noChangeAspect="1" noChangeArrowheads="1"/>
          </p:cNvPicPr>
          <p:nvPr/>
        </p:nvPicPr>
        <p:blipFill>
          <a:blip r:embed="rId3" cstate="print"/>
          <a:srcRect l="57837" t="19444" r="11693" b="40508"/>
          <a:stretch>
            <a:fillRect/>
          </a:stretch>
        </p:blipFill>
        <p:spPr bwMode="auto">
          <a:xfrm>
            <a:off x="7113241" y="4221088"/>
            <a:ext cx="2506125" cy="2477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9" name="Text Box 34"/>
          <p:cNvSpPr txBox="1">
            <a:spLocks noChangeArrowheads="1"/>
          </p:cNvSpPr>
          <p:nvPr/>
        </p:nvSpPr>
        <p:spPr bwMode="auto">
          <a:xfrm>
            <a:off x="6429819" y="3766046"/>
            <a:ext cx="32974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latin typeface="Comic Sans MS" pitchFamily="66" charset="0"/>
              </a:rPr>
              <a:t>Plot and label two co-ordinates that would make this into a rectangle.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60066" y="2204864"/>
            <a:ext cx="93610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496170" y="1916832"/>
            <a:ext cx="0" cy="2880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Multiply 5"/>
          <p:cNvSpPr/>
          <p:nvPr/>
        </p:nvSpPr>
        <p:spPr>
          <a:xfrm>
            <a:off x="7617296" y="5766764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Multiply 24"/>
          <p:cNvSpPr/>
          <p:nvPr/>
        </p:nvSpPr>
        <p:spPr>
          <a:xfrm>
            <a:off x="9028581" y="4740913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7416569" y="5911894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(2,3)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016043" y="4931876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(9,8)</a:t>
            </a:r>
          </a:p>
        </p:txBody>
      </p:sp>
      <p:sp>
        <p:nvSpPr>
          <p:cNvPr id="28" name="Text Box 35"/>
          <p:cNvSpPr txBox="1">
            <a:spLocks noChangeArrowheads="1"/>
          </p:cNvSpPr>
          <p:nvPr/>
        </p:nvSpPr>
        <p:spPr bwMode="auto">
          <a:xfrm>
            <a:off x="2072680" y="291893"/>
            <a:ext cx="3164944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 dirty="0">
                <a:latin typeface="Comic Sans MS" pitchFamily="66" charset="0"/>
              </a:rPr>
              <a:t>Plot these: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 dirty="0">
                <a:latin typeface="Comic Sans MS" pitchFamily="66" charset="0"/>
              </a:rPr>
              <a:t>A: (4,9)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 dirty="0">
                <a:latin typeface="Comic Sans MS" pitchFamily="66" charset="0"/>
              </a:rPr>
              <a:t>C: (7,9)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 dirty="0">
                <a:latin typeface="Comic Sans MS" pitchFamily="66" charset="0"/>
              </a:rPr>
              <a:t>E: (9,6)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 dirty="0">
                <a:latin typeface="Comic Sans MS" pitchFamily="66" charset="0"/>
              </a:rPr>
              <a:t>G: (9,3)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 dirty="0">
                <a:latin typeface="Comic Sans MS" pitchFamily="66" charset="0"/>
              </a:rPr>
              <a:t>What shape is this?</a:t>
            </a:r>
          </a:p>
        </p:txBody>
      </p:sp>
      <p:pic>
        <p:nvPicPr>
          <p:cNvPr id="29" name="Picture 19"/>
          <p:cNvPicPr>
            <a:picLocks noChangeAspect="1" noChangeArrowheads="1"/>
          </p:cNvPicPr>
          <p:nvPr/>
        </p:nvPicPr>
        <p:blipFill>
          <a:blip r:embed="rId3" cstate="print"/>
          <a:srcRect l="57837" t="19444" r="11693" b="40508"/>
          <a:stretch>
            <a:fillRect/>
          </a:stretch>
        </p:blipFill>
        <p:spPr bwMode="auto">
          <a:xfrm>
            <a:off x="4724499" y="102681"/>
            <a:ext cx="224472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387080" y="650193"/>
            <a:ext cx="1061864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latin typeface="Comic Sans MS" pitchFamily="66" charset="0"/>
              </a:rPr>
              <a:t>B: (7,0)</a:t>
            </a:r>
          </a:p>
          <a:p>
            <a:pPr>
              <a:spcBef>
                <a:spcPct val="50000"/>
              </a:spcBef>
            </a:pPr>
            <a:r>
              <a:rPr lang="en-US" sz="1400" dirty="0">
                <a:latin typeface="Comic Sans MS" pitchFamily="66" charset="0"/>
              </a:rPr>
              <a:t>D: (4,0)</a:t>
            </a:r>
          </a:p>
          <a:p>
            <a:pPr>
              <a:spcBef>
                <a:spcPct val="50000"/>
              </a:spcBef>
            </a:pPr>
            <a:r>
              <a:rPr lang="en-US" sz="1400" dirty="0">
                <a:latin typeface="Comic Sans MS" pitchFamily="66" charset="0"/>
              </a:rPr>
              <a:t>F: (2,3)</a:t>
            </a:r>
          </a:p>
          <a:p>
            <a:pPr>
              <a:spcBef>
                <a:spcPct val="50000"/>
              </a:spcBef>
            </a:pPr>
            <a:r>
              <a:rPr lang="en-US" sz="1400" dirty="0">
                <a:latin typeface="Comic Sans MS" pitchFamily="66" charset="0"/>
              </a:rPr>
              <a:t>H: (2,6)</a:t>
            </a:r>
          </a:p>
        </p:txBody>
      </p:sp>
      <p:sp>
        <p:nvSpPr>
          <p:cNvPr id="30" name="WordArt 9"/>
          <p:cNvSpPr>
            <a:spLocks noChangeArrowheads="1" noChangeShapeType="1" noTextEdit="1"/>
          </p:cNvSpPr>
          <p:nvPr/>
        </p:nvSpPr>
        <p:spPr bwMode="auto">
          <a:xfrm rot="17631349">
            <a:off x="6043830" y="2858601"/>
            <a:ext cx="1443742" cy="3885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8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latin typeface="Comic Sans MS"/>
              </a:rPr>
              <a:t>Co-ordinates</a:t>
            </a:r>
            <a:endParaRPr lang="en-GB" sz="4800" b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solidFill>
                <a:sysClr val="windowText" lastClr="000000"/>
              </a:solidFill>
              <a:latin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5" name="Picture 1" descr="Screen Shot 2015-07-16 at 22.15.4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472" y="3263032"/>
            <a:ext cx="5995988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3" name="Rectangle 4"/>
          <p:cNvSpPr>
            <a:spLocks noChangeArrowheads="1"/>
          </p:cNvSpPr>
          <p:nvPr/>
        </p:nvSpPr>
        <p:spPr bwMode="auto">
          <a:xfrm>
            <a:off x="488950" y="71438"/>
            <a:ext cx="1727200" cy="22780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8434" name="Rectangle 7"/>
          <p:cNvSpPr>
            <a:spLocks noChangeArrowheads="1"/>
          </p:cNvSpPr>
          <p:nvPr/>
        </p:nvSpPr>
        <p:spPr bwMode="auto">
          <a:xfrm>
            <a:off x="488950" y="2420939"/>
            <a:ext cx="5688186" cy="43211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6969126" y="115888"/>
            <a:ext cx="2447925" cy="3600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8436" name="WordArt 9"/>
          <p:cNvSpPr>
            <a:spLocks noChangeArrowheads="1" noChangeShapeType="1" noTextEdit="1"/>
          </p:cNvSpPr>
          <p:nvPr/>
        </p:nvSpPr>
        <p:spPr bwMode="auto">
          <a:xfrm>
            <a:off x="704851" y="261939"/>
            <a:ext cx="12239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Memory</a:t>
            </a:r>
          </a:p>
        </p:txBody>
      </p:sp>
      <p:sp>
        <p:nvSpPr>
          <p:cNvPr id="18437" name="WordArt 12"/>
          <p:cNvSpPr>
            <a:spLocks noChangeArrowheads="1" noChangeShapeType="1" noTextEdit="1"/>
          </p:cNvSpPr>
          <p:nvPr/>
        </p:nvSpPr>
        <p:spPr bwMode="auto">
          <a:xfrm>
            <a:off x="560389" y="2492897"/>
            <a:ext cx="1151409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latin typeface="Comic Sans MS"/>
              </a:rPr>
              <a:t>Skill 2</a:t>
            </a:r>
          </a:p>
        </p:txBody>
      </p:sp>
      <p:sp>
        <p:nvSpPr>
          <p:cNvPr id="18438" name="WordArt 13"/>
          <p:cNvSpPr>
            <a:spLocks noChangeArrowheads="1" noChangeShapeType="1" noTextEdit="1"/>
          </p:cNvSpPr>
          <p:nvPr/>
        </p:nvSpPr>
        <p:spPr bwMode="auto">
          <a:xfrm>
            <a:off x="7473950" y="188913"/>
            <a:ext cx="1512888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Literacy</a:t>
            </a:r>
          </a:p>
        </p:txBody>
      </p:sp>
      <p:sp>
        <p:nvSpPr>
          <p:cNvPr id="18439" name="Rectangle 28"/>
          <p:cNvSpPr>
            <a:spLocks noChangeArrowheads="1"/>
          </p:cNvSpPr>
          <p:nvPr/>
        </p:nvSpPr>
        <p:spPr bwMode="auto">
          <a:xfrm>
            <a:off x="2289176" y="71438"/>
            <a:ext cx="4608513" cy="22780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8440" name="WordArt 29"/>
          <p:cNvSpPr>
            <a:spLocks noChangeArrowheads="1" noChangeShapeType="1" noTextEdit="1"/>
          </p:cNvSpPr>
          <p:nvPr/>
        </p:nvSpPr>
        <p:spPr bwMode="auto">
          <a:xfrm>
            <a:off x="2360713" y="104537"/>
            <a:ext cx="1222375" cy="21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Skill 1</a:t>
            </a:r>
          </a:p>
        </p:txBody>
      </p:sp>
      <p:sp>
        <p:nvSpPr>
          <p:cNvPr id="18441" name="Rectangle 30"/>
          <p:cNvSpPr>
            <a:spLocks noChangeArrowheads="1"/>
          </p:cNvSpPr>
          <p:nvPr/>
        </p:nvSpPr>
        <p:spPr bwMode="auto">
          <a:xfrm>
            <a:off x="6392864" y="3789363"/>
            <a:ext cx="3024187" cy="29527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8442" name="WordArt 31"/>
          <p:cNvSpPr>
            <a:spLocks noChangeArrowheads="1" noChangeShapeType="1" noTextEdit="1"/>
          </p:cNvSpPr>
          <p:nvPr/>
        </p:nvSpPr>
        <p:spPr bwMode="auto">
          <a:xfrm rot="16200000">
            <a:off x="5928396" y="4997499"/>
            <a:ext cx="1416546" cy="48701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Stretch</a:t>
            </a:r>
          </a:p>
        </p:txBody>
      </p:sp>
      <p:sp>
        <p:nvSpPr>
          <p:cNvPr id="18443" name="Text Box 34"/>
          <p:cNvSpPr txBox="1">
            <a:spLocks noChangeArrowheads="1"/>
          </p:cNvSpPr>
          <p:nvPr/>
        </p:nvSpPr>
        <p:spPr bwMode="auto">
          <a:xfrm>
            <a:off x="488951" y="588963"/>
            <a:ext cx="18002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(x, y)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“Along the corridor and up the stairs”</a:t>
            </a:r>
          </a:p>
          <a:p>
            <a:pPr algn="ctr" eaLnBrk="1" hangingPunct="1">
              <a:spcBef>
                <a:spcPct val="50000"/>
              </a:spcBef>
            </a:pPr>
            <a:endParaRPr lang="en-GB" dirty="0">
              <a:latin typeface="Comic Sans MS" pitchFamily="66" charset="0"/>
            </a:endParaRPr>
          </a:p>
        </p:txBody>
      </p:sp>
      <p:sp>
        <p:nvSpPr>
          <p:cNvPr id="18446" name="Text Box 35"/>
          <p:cNvSpPr txBox="1">
            <a:spLocks noChangeArrowheads="1"/>
          </p:cNvSpPr>
          <p:nvPr/>
        </p:nvSpPr>
        <p:spPr bwMode="auto">
          <a:xfrm>
            <a:off x="1711798" y="2463806"/>
            <a:ext cx="446533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600" dirty="0">
                <a:latin typeface="Comic Sans MS" pitchFamily="66" charset="0"/>
              </a:rPr>
              <a:t>Read the following co-ordinates and write them in the spaces below. Make sure you use brackets EG: (3, 5)</a:t>
            </a:r>
          </a:p>
        </p:txBody>
      </p:sp>
      <p:sp>
        <p:nvSpPr>
          <p:cNvPr id="18447" name="Text Box 34"/>
          <p:cNvSpPr txBox="1">
            <a:spLocks noChangeArrowheads="1"/>
          </p:cNvSpPr>
          <p:nvPr/>
        </p:nvSpPr>
        <p:spPr bwMode="auto">
          <a:xfrm>
            <a:off x="7113589" y="664528"/>
            <a:ext cx="2232025" cy="2908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latin typeface="Comic Sans MS" pitchFamily="66" charset="0"/>
              </a:rPr>
              <a:t>These words have been jumbled. Work out what they are: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Co-ordinate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Axis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Plot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Horizontal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Vertical</a:t>
            </a:r>
          </a:p>
        </p:txBody>
      </p:sp>
      <p:pic>
        <p:nvPicPr>
          <p:cNvPr id="18448" name="Picture 19"/>
          <p:cNvPicPr>
            <a:picLocks noChangeAspect="1" noChangeArrowheads="1"/>
          </p:cNvPicPr>
          <p:nvPr/>
        </p:nvPicPr>
        <p:blipFill>
          <a:blip r:embed="rId3" cstate="print"/>
          <a:srcRect l="57837" t="19444" r="11693" b="40508"/>
          <a:stretch>
            <a:fillRect/>
          </a:stretch>
        </p:blipFill>
        <p:spPr bwMode="auto">
          <a:xfrm>
            <a:off x="7113241" y="4437113"/>
            <a:ext cx="224472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9" name="Text Box 34"/>
          <p:cNvSpPr txBox="1">
            <a:spLocks noChangeArrowheads="1"/>
          </p:cNvSpPr>
          <p:nvPr/>
        </p:nvSpPr>
        <p:spPr bwMode="auto">
          <a:xfrm>
            <a:off x="6429820" y="3766046"/>
            <a:ext cx="298767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latin typeface="Comic Sans MS" pitchFamily="66" charset="0"/>
              </a:rPr>
              <a:t>Plot and label two co-ordinates that would make this into a rectangle.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848544" y="2204864"/>
            <a:ext cx="93610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784648" y="1916832"/>
            <a:ext cx="0" cy="2880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Multiply 5"/>
          <p:cNvSpPr/>
          <p:nvPr/>
        </p:nvSpPr>
        <p:spPr>
          <a:xfrm>
            <a:off x="7545288" y="5815897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Multiply 24"/>
          <p:cNvSpPr/>
          <p:nvPr/>
        </p:nvSpPr>
        <p:spPr>
          <a:xfrm>
            <a:off x="8813346" y="4906227"/>
            <a:ext cx="216024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7544484" y="5958467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(2,3)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759682" y="5087137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(9,8)</a:t>
            </a:r>
          </a:p>
        </p:txBody>
      </p:sp>
      <p:sp>
        <p:nvSpPr>
          <p:cNvPr id="28" name="Text Box 35"/>
          <p:cNvSpPr txBox="1">
            <a:spLocks noChangeArrowheads="1"/>
          </p:cNvSpPr>
          <p:nvPr/>
        </p:nvSpPr>
        <p:spPr bwMode="auto">
          <a:xfrm>
            <a:off x="2284380" y="291893"/>
            <a:ext cx="3164944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 dirty="0">
                <a:latin typeface="Comic Sans MS" pitchFamily="66" charset="0"/>
              </a:rPr>
              <a:t>Plot these: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 dirty="0">
                <a:latin typeface="Comic Sans MS" pitchFamily="66" charset="0"/>
              </a:rPr>
              <a:t>A: (4,9)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 dirty="0">
                <a:latin typeface="Comic Sans MS" pitchFamily="66" charset="0"/>
              </a:rPr>
              <a:t>C: (7,9)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 dirty="0">
                <a:latin typeface="Comic Sans MS" pitchFamily="66" charset="0"/>
              </a:rPr>
              <a:t>E: (9,6)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 dirty="0">
                <a:latin typeface="Comic Sans MS" pitchFamily="66" charset="0"/>
              </a:rPr>
              <a:t>G: (9,3)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 dirty="0">
                <a:latin typeface="Comic Sans MS" pitchFamily="66" charset="0"/>
              </a:rPr>
              <a:t>What shape is this?</a:t>
            </a:r>
          </a:p>
        </p:txBody>
      </p:sp>
      <p:pic>
        <p:nvPicPr>
          <p:cNvPr id="29" name="Picture 19"/>
          <p:cNvPicPr>
            <a:picLocks noChangeAspect="1" noChangeArrowheads="1"/>
          </p:cNvPicPr>
          <p:nvPr/>
        </p:nvPicPr>
        <p:blipFill>
          <a:blip r:embed="rId3" cstate="print"/>
          <a:srcRect l="57837" t="19444" r="11693" b="40508"/>
          <a:stretch>
            <a:fillRect/>
          </a:stretch>
        </p:blipFill>
        <p:spPr bwMode="auto">
          <a:xfrm>
            <a:off x="4589053" y="102681"/>
            <a:ext cx="224472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Multiply 29"/>
          <p:cNvSpPr/>
          <p:nvPr/>
        </p:nvSpPr>
        <p:spPr>
          <a:xfrm>
            <a:off x="5406276" y="377281"/>
            <a:ext cx="216024" cy="21602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Multiply 30"/>
          <p:cNvSpPr/>
          <p:nvPr/>
        </p:nvSpPr>
        <p:spPr>
          <a:xfrm>
            <a:off x="5919934" y="383398"/>
            <a:ext cx="216024" cy="21602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Multiply 33"/>
          <p:cNvSpPr/>
          <p:nvPr/>
        </p:nvSpPr>
        <p:spPr>
          <a:xfrm>
            <a:off x="5406276" y="2003989"/>
            <a:ext cx="216024" cy="21602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Multiply 34"/>
          <p:cNvSpPr/>
          <p:nvPr/>
        </p:nvSpPr>
        <p:spPr>
          <a:xfrm>
            <a:off x="5919934" y="2010106"/>
            <a:ext cx="216024" cy="21602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Multiply 35"/>
          <p:cNvSpPr/>
          <p:nvPr/>
        </p:nvSpPr>
        <p:spPr>
          <a:xfrm>
            <a:off x="5025008" y="935555"/>
            <a:ext cx="216024" cy="21602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Multiply 36"/>
          <p:cNvSpPr/>
          <p:nvPr/>
        </p:nvSpPr>
        <p:spPr>
          <a:xfrm>
            <a:off x="6316039" y="908720"/>
            <a:ext cx="216024" cy="21602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Multiply 37"/>
          <p:cNvSpPr/>
          <p:nvPr/>
        </p:nvSpPr>
        <p:spPr>
          <a:xfrm>
            <a:off x="5019006" y="1468720"/>
            <a:ext cx="216024" cy="21602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Multiply 38"/>
          <p:cNvSpPr/>
          <p:nvPr/>
        </p:nvSpPr>
        <p:spPr>
          <a:xfrm>
            <a:off x="6305406" y="1480179"/>
            <a:ext cx="216024" cy="21602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387080" y="650193"/>
            <a:ext cx="1061864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latin typeface="Comic Sans MS" pitchFamily="66" charset="0"/>
              </a:rPr>
              <a:t>B: (7,0)</a:t>
            </a:r>
          </a:p>
          <a:p>
            <a:pPr>
              <a:spcBef>
                <a:spcPct val="50000"/>
              </a:spcBef>
            </a:pPr>
            <a:r>
              <a:rPr lang="en-US" sz="1400" dirty="0">
                <a:latin typeface="Comic Sans MS" pitchFamily="66" charset="0"/>
              </a:rPr>
              <a:t>D: (4,0)</a:t>
            </a:r>
          </a:p>
          <a:p>
            <a:pPr>
              <a:spcBef>
                <a:spcPct val="50000"/>
              </a:spcBef>
            </a:pPr>
            <a:r>
              <a:rPr lang="en-US" sz="1400" dirty="0">
                <a:latin typeface="Comic Sans MS" pitchFamily="66" charset="0"/>
              </a:rPr>
              <a:t>F: (2,3)</a:t>
            </a:r>
          </a:p>
          <a:p>
            <a:pPr>
              <a:spcBef>
                <a:spcPct val="50000"/>
              </a:spcBef>
            </a:pPr>
            <a:r>
              <a:rPr lang="en-US" sz="1400" dirty="0">
                <a:latin typeface="Comic Sans MS" pitchFamily="66" charset="0"/>
              </a:rPr>
              <a:t>H: (2,6)</a:t>
            </a:r>
          </a:p>
        </p:txBody>
      </p:sp>
      <p:sp>
        <p:nvSpPr>
          <p:cNvPr id="40" name="WordArt 9"/>
          <p:cNvSpPr>
            <a:spLocks noChangeArrowheads="1" noChangeShapeType="1" noTextEdit="1"/>
          </p:cNvSpPr>
          <p:nvPr/>
        </p:nvSpPr>
        <p:spPr bwMode="auto">
          <a:xfrm>
            <a:off x="5420516" y="2987572"/>
            <a:ext cx="1673748" cy="47327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8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rPr>
              <a:t>ANSWERS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86648" y="2033522"/>
            <a:ext cx="98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Octagon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474542" y="5080595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(2,8)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723327" y="6104218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(9,3)</a:t>
            </a:r>
          </a:p>
        </p:txBody>
      </p:sp>
      <p:sp>
        <p:nvSpPr>
          <p:cNvPr id="43" name="Multiply 42"/>
          <p:cNvSpPr/>
          <p:nvPr/>
        </p:nvSpPr>
        <p:spPr>
          <a:xfrm>
            <a:off x="7533263" y="4898240"/>
            <a:ext cx="216024" cy="21602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Multiply 43"/>
          <p:cNvSpPr/>
          <p:nvPr/>
        </p:nvSpPr>
        <p:spPr>
          <a:xfrm>
            <a:off x="8813346" y="5817772"/>
            <a:ext cx="216024" cy="21602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685304" y="3717033"/>
            <a:ext cx="73930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b="1" dirty="0">
                <a:solidFill>
                  <a:srgbClr val="FF0000"/>
                </a:solidFill>
              </a:rPr>
              <a:t>(3,0)</a:t>
            </a:r>
          </a:p>
          <a:p>
            <a:pPr algn="ctr">
              <a:lnSpc>
                <a:spcPct val="150000"/>
              </a:lnSpc>
            </a:pPr>
            <a:r>
              <a:rPr lang="en-GB" b="1" dirty="0">
                <a:solidFill>
                  <a:srgbClr val="FF0000"/>
                </a:solidFill>
              </a:rPr>
              <a:t>(8,3)</a:t>
            </a:r>
          </a:p>
          <a:p>
            <a:pPr algn="ctr">
              <a:lnSpc>
                <a:spcPct val="150000"/>
              </a:lnSpc>
            </a:pPr>
            <a:r>
              <a:rPr lang="en-GB" b="1" dirty="0">
                <a:solidFill>
                  <a:srgbClr val="FF0000"/>
                </a:solidFill>
              </a:rPr>
              <a:t>(6,9)</a:t>
            </a:r>
          </a:p>
          <a:p>
            <a:pPr algn="ctr">
              <a:lnSpc>
                <a:spcPct val="150000"/>
              </a:lnSpc>
            </a:pPr>
            <a:r>
              <a:rPr lang="en-GB" b="1" dirty="0">
                <a:solidFill>
                  <a:srgbClr val="FF0000"/>
                </a:solidFill>
              </a:rPr>
              <a:t>(0,0)</a:t>
            </a:r>
          </a:p>
          <a:p>
            <a:pPr algn="ctr">
              <a:lnSpc>
                <a:spcPct val="150000"/>
              </a:lnSpc>
            </a:pPr>
            <a:r>
              <a:rPr lang="en-GB" b="1" dirty="0">
                <a:solidFill>
                  <a:srgbClr val="FF0000"/>
                </a:solidFill>
              </a:rPr>
              <a:t>(10,1)</a:t>
            </a:r>
          </a:p>
          <a:p>
            <a:pPr algn="ctr">
              <a:lnSpc>
                <a:spcPct val="150000"/>
              </a:lnSpc>
            </a:pPr>
            <a:r>
              <a:rPr lang="en-GB" b="1" dirty="0">
                <a:solidFill>
                  <a:srgbClr val="FF0000"/>
                </a:solidFill>
              </a:rPr>
              <a:t>(1,10)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771474" y="3733582"/>
            <a:ext cx="73930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b="1" dirty="0">
                <a:solidFill>
                  <a:srgbClr val="FF0000"/>
                </a:solidFill>
              </a:rPr>
              <a:t>(8,0)</a:t>
            </a:r>
          </a:p>
          <a:p>
            <a:pPr algn="ctr">
              <a:lnSpc>
                <a:spcPct val="150000"/>
              </a:lnSpc>
            </a:pPr>
            <a:r>
              <a:rPr lang="en-GB" b="1" dirty="0">
                <a:solidFill>
                  <a:srgbClr val="FF0000"/>
                </a:solidFill>
              </a:rPr>
              <a:t>(8,10)</a:t>
            </a:r>
          </a:p>
          <a:p>
            <a:pPr algn="ctr">
              <a:lnSpc>
                <a:spcPct val="150000"/>
              </a:lnSpc>
            </a:pPr>
            <a:r>
              <a:rPr lang="en-GB" b="1" dirty="0">
                <a:solidFill>
                  <a:srgbClr val="FF0000"/>
                </a:solidFill>
              </a:rPr>
              <a:t>(2,5)</a:t>
            </a:r>
          </a:p>
          <a:p>
            <a:pPr algn="ctr">
              <a:lnSpc>
                <a:spcPct val="150000"/>
              </a:lnSpc>
            </a:pPr>
            <a:r>
              <a:rPr lang="en-GB" b="1" dirty="0">
                <a:solidFill>
                  <a:srgbClr val="FF0000"/>
                </a:solidFill>
              </a:rPr>
              <a:t>(6,4)</a:t>
            </a:r>
          </a:p>
          <a:p>
            <a:pPr algn="ctr">
              <a:lnSpc>
                <a:spcPct val="150000"/>
              </a:lnSpc>
            </a:pPr>
            <a:r>
              <a:rPr lang="en-GB" b="1" dirty="0">
                <a:solidFill>
                  <a:srgbClr val="FF0000"/>
                </a:solidFill>
              </a:rPr>
              <a:t>(3,2)</a:t>
            </a:r>
          </a:p>
          <a:p>
            <a:pPr algn="ctr">
              <a:lnSpc>
                <a:spcPct val="150000"/>
              </a:lnSpc>
            </a:pPr>
            <a:r>
              <a:rPr lang="en-GB" b="1" dirty="0">
                <a:solidFill>
                  <a:srgbClr val="FF0000"/>
                </a:solidFill>
              </a:rPr>
              <a:t>(7,6)</a:t>
            </a:r>
          </a:p>
        </p:txBody>
      </p:sp>
    </p:spTree>
    <p:extLst>
      <p:ext uri="{BB962C8B-B14F-4D97-AF65-F5344CB8AC3E}">
        <p14:creationId xmlns:p14="http://schemas.microsoft.com/office/powerpoint/2010/main" xmlns="" val="308743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303</Words>
  <Application>Microsoft Office PowerPoint</Application>
  <PresentationFormat>A4 Paper (210x297 mm)</PresentationFormat>
  <Paragraphs>71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Joanne Morgan</dc:creator>
  <cp:lastModifiedBy>Joanne Morgan</cp:lastModifiedBy>
  <cp:revision>11</cp:revision>
  <dcterms:created xsi:type="dcterms:W3CDTF">2015-11-08T09:33:36Z</dcterms:created>
  <dcterms:modified xsi:type="dcterms:W3CDTF">2017-07-22T08:17:25Z</dcterms:modified>
</cp:coreProperties>
</file>