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8104D-E9B9-447D-8FB8-E91A7553ED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6C85A-F0E0-4B78-A43B-D5C152D562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07911-A7C5-4743-9CDF-F86506FB44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10E8C-8020-4A9A-8BFC-D34A78F07E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477B1-7957-4680-80C2-D1573E7A01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1D3CA-8B9D-43F2-9CAD-F0ADC912A6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DC341-D569-4C00-910A-CBBF4C7F41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5058B-9476-4DEA-9F68-E5DCE90A11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CC4CF-7980-491F-8463-A4067B6E16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F6B55-EC19-4241-A40F-276410117C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E6867-7A59-4C4D-BE7C-B445DBB85E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6F50B9-E551-4029-A1F1-9AEBD636DC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jerichotechnology.com/marketing/the-5-cogs-in-the-online-machine-available-lucky-rich-smart-and-visionary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42875" y="71438"/>
            <a:ext cx="2844800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71438" y="1989138"/>
            <a:ext cx="5940425" cy="4797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156325" y="2997200"/>
            <a:ext cx="2879725" cy="37433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WordArt 9"/>
          <p:cNvSpPr>
            <a:spLocks noChangeArrowheads="1" noChangeShapeType="1" noTextEdit="1"/>
          </p:cNvSpPr>
          <p:nvPr/>
        </p:nvSpPr>
        <p:spPr bwMode="auto">
          <a:xfrm>
            <a:off x="971550" y="11588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2054" name="WordArt 12"/>
          <p:cNvSpPr>
            <a:spLocks noChangeArrowheads="1" noChangeShapeType="1" noTextEdit="1"/>
          </p:cNvSpPr>
          <p:nvPr/>
        </p:nvSpPr>
        <p:spPr bwMode="auto">
          <a:xfrm>
            <a:off x="1476375" y="2060575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2055" name="WordArt 13"/>
          <p:cNvSpPr>
            <a:spLocks noChangeArrowheads="1" noChangeShapeType="1" noTextEdit="1"/>
          </p:cNvSpPr>
          <p:nvPr/>
        </p:nvSpPr>
        <p:spPr bwMode="auto">
          <a:xfrm>
            <a:off x="6804025" y="3068638"/>
            <a:ext cx="151288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Stretch!</a:t>
            </a:r>
          </a:p>
        </p:txBody>
      </p:sp>
      <p:sp>
        <p:nvSpPr>
          <p:cNvPr id="2056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WordArt 29"/>
          <p:cNvSpPr>
            <a:spLocks noChangeArrowheads="1" noChangeShapeType="1" noTextEdit="1"/>
          </p:cNvSpPr>
          <p:nvPr/>
        </p:nvSpPr>
        <p:spPr bwMode="auto">
          <a:xfrm>
            <a:off x="3924300" y="115888"/>
            <a:ext cx="122237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2058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2781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pic>
        <p:nvPicPr>
          <p:cNvPr id="2060" name="Picture 33" descr="cogs-300x26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1412875"/>
            <a:ext cx="1357313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Text Box 34"/>
          <p:cNvSpPr txBox="1">
            <a:spLocks noChangeArrowheads="1"/>
          </p:cNvSpPr>
          <p:nvPr/>
        </p:nvSpPr>
        <p:spPr bwMode="auto">
          <a:xfrm>
            <a:off x="250825" y="388938"/>
            <a:ext cx="266541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charset="0"/>
              <a:buAutoNum type="arabicPeriod"/>
            </a:pPr>
            <a:r>
              <a:rPr lang="en-GB" altLang="en-US" sz="1600" dirty="0" smtClean="0">
                <a:latin typeface="Comic Sans MS" pitchFamily="66" charset="0"/>
              </a:rPr>
              <a:t>Fixed rate</a:t>
            </a:r>
          </a:p>
          <a:p>
            <a:pPr marL="342900" indent="-342900">
              <a:spcBef>
                <a:spcPct val="50000"/>
              </a:spcBef>
              <a:buFont typeface="Arial" charset="0"/>
              <a:buAutoNum type="arabicPeriod"/>
            </a:pPr>
            <a:r>
              <a:rPr lang="en-GB" altLang="en-US" sz="1600" dirty="0" smtClean="0">
                <a:latin typeface="Comic Sans MS" pitchFamily="66" charset="0"/>
              </a:rPr>
              <a:t>Gradient</a:t>
            </a:r>
          </a:p>
          <a:p>
            <a:pPr marL="342900" indent="-342900">
              <a:spcBef>
                <a:spcPct val="50000"/>
              </a:spcBef>
              <a:buFont typeface="Arial" charset="0"/>
              <a:buAutoNum type="arabicPeriod"/>
            </a:pPr>
            <a:r>
              <a:rPr lang="en-GB" altLang="en-US" sz="1600" dirty="0" smtClean="0">
                <a:latin typeface="Comic Sans MS" pitchFamily="66" charset="0"/>
              </a:rPr>
              <a:t>Origin</a:t>
            </a:r>
          </a:p>
          <a:p>
            <a:pPr marL="342900" indent="-342900">
              <a:spcBef>
                <a:spcPct val="50000"/>
              </a:spcBef>
              <a:buFont typeface="Arial" charset="0"/>
              <a:buAutoNum type="arabicPeriod"/>
            </a:pPr>
            <a:r>
              <a:rPr lang="en-GB" altLang="en-US" sz="1600" dirty="0" smtClean="0">
                <a:latin typeface="Comic Sans MS" pitchFamily="66" charset="0"/>
              </a:rPr>
              <a:t>Conversion</a:t>
            </a:r>
            <a:endParaRPr lang="en-GB" altLang="en-US" sz="1600" dirty="0">
              <a:latin typeface="Comic Sans MS" pitchFamily="66" charset="0"/>
            </a:endParaRPr>
          </a:p>
        </p:txBody>
      </p:sp>
      <p:sp>
        <p:nvSpPr>
          <p:cNvPr id="2063" name="Text Box 36"/>
          <p:cNvSpPr txBox="1">
            <a:spLocks noChangeArrowheads="1"/>
          </p:cNvSpPr>
          <p:nvPr/>
        </p:nvSpPr>
        <p:spPr bwMode="auto">
          <a:xfrm>
            <a:off x="6299200" y="476250"/>
            <a:ext cx="2736850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400" dirty="0" smtClean="0">
                <a:latin typeface="Comic Sans MS" pitchFamily="66" charset="0"/>
              </a:rPr>
              <a:t>Remember to label the axes and include units of measurement on all graphs.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1400" dirty="0" smtClean="0">
                <a:latin typeface="Comic Sans MS" pitchFamily="66" charset="0"/>
              </a:rPr>
              <a:t>Always use a ruler and a pencil to draw a graph.</a:t>
            </a:r>
          </a:p>
        </p:txBody>
      </p:sp>
      <p:sp>
        <p:nvSpPr>
          <p:cNvPr id="2071" name="TextBox 26"/>
          <p:cNvSpPr txBox="1">
            <a:spLocks noChangeArrowheads="1"/>
          </p:cNvSpPr>
          <p:nvPr/>
        </p:nvSpPr>
        <p:spPr bwMode="auto">
          <a:xfrm>
            <a:off x="179512" y="5157192"/>
            <a:ext cx="5760764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400" dirty="0" smtClean="0">
                <a:latin typeface="Comic Sans MS" panose="030F0702030302020204" pitchFamily="66" charset="0"/>
              </a:rPr>
              <a:t>Use the graph to convert the following:</a:t>
            </a:r>
          </a:p>
          <a:p>
            <a:pPr marL="342900" indent="-342900">
              <a:buAutoNum type="alphaLcParenR"/>
            </a:pPr>
            <a:r>
              <a:rPr lang="en-GB" sz="1400" dirty="0" smtClean="0">
                <a:latin typeface="Comic Sans MS" panose="030F0702030302020204" pitchFamily="66" charset="0"/>
              </a:rPr>
              <a:t>£50 into Dirhams</a:t>
            </a:r>
          </a:p>
          <a:p>
            <a:pPr marL="342900" indent="-342900">
              <a:buAutoNum type="alphaLcParenR"/>
            </a:pPr>
            <a:r>
              <a:rPr lang="en-GB" sz="1400" dirty="0" smtClean="0">
                <a:latin typeface="Comic Sans MS" panose="030F0702030302020204" pitchFamily="66" charset="0"/>
              </a:rPr>
              <a:t>175 Dirhams into Pounds</a:t>
            </a:r>
          </a:p>
          <a:p>
            <a:pPr marL="342900" indent="-342900">
              <a:buAutoNum type="alphaLcParenR"/>
            </a:pPr>
            <a:r>
              <a:rPr lang="en-GB" sz="1400" dirty="0" smtClean="0">
                <a:latin typeface="Comic Sans MS" panose="030F0702030302020204" pitchFamily="66" charset="0"/>
              </a:rPr>
              <a:t>Tom </a:t>
            </a:r>
            <a:r>
              <a:rPr lang="en-GB" sz="1400" dirty="0">
                <a:latin typeface="Comic Sans MS" panose="030F0702030302020204" pitchFamily="66" charset="0"/>
              </a:rPr>
              <a:t>wants to buy a camera. ! In London the camera </a:t>
            </a:r>
            <a:r>
              <a:rPr lang="en-GB" sz="1400" dirty="0" smtClean="0">
                <a:latin typeface="Comic Sans MS" panose="030F0702030302020204" pitchFamily="66" charset="0"/>
              </a:rPr>
              <a:t>costs £380. </a:t>
            </a:r>
            <a:r>
              <a:rPr lang="en-GB" sz="1400" dirty="0">
                <a:latin typeface="Comic Sans MS" panose="030F0702030302020204" pitchFamily="66" charset="0"/>
              </a:rPr>
              <a:t>In Abu Dhabi the camera costs 2000 Dirhams. </a:t>
            </a:r>
            <a:r>
              <a:rPr lang="en-GB" sz="1400" dirty="0" smtClean="0">
                <a:latin typeface="Comic Sans MS" panose="030F0702030302020204" pitchFamily="66" charset="0"/>
              </a:rPr>
              <a:t>In </a:t>
            </a:r>
            <a:r>
              <a:rPr lang="en-GB" sz="1400" dirty="0">
                <a:latin typeface="Comic Sans MS" panose="030F0702030302020204" pitchFamily="66" charset="0"/>
              </a:rPr>
              <a:t>which city is the camera cheaper and by how much? </a:t>
            </a:r>
            <a:r>
              <a:rPr lang="en-GB" sz="1400" dirty="0" smtClean="0">
                <a:latin typeface="Comic Sans MS" panose="030F0702030302020204" pitchFamily="66" charset="0"/>
              </a:rPr>
              <a:t>Give </a:t>
            </a:r>
            <a:r>
              <a:rPr lang="en-GB" sz="1400" dirty="0">
                <a:latin typeface="Comic Sans MS" panose="030F0702030302020204" pitchFamily="66" charset="0"/>
              </a:rPr>
              <a:t>your answer in pounds</a:t>
            </a:r>
            <a:r>
              <a:rPr lang="en-GB" sz="1400" dirty="0" smtClean="0">
                <a:latin typeface="Comic Sans MS" panose="030F0702030302020204" pitchFamily="66" charset="0"/>
              </a:rPr>
              <a:t>.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072" name="TextBox 3"/>
          <p:cNvSpPr txBox="1">
            <a:spLocks noChangeArrowheads="1"/>
          </p:cNvSpPr>
          <p:nvPr/>
        </p:nvSpPr>
        <p:spPr bwMode="auto">
          <a:xfrm>
            <a:off x="3203575" y="500063"/>
            <a:ext cx="27368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Research the use of conversion graphs in currency exchange.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2564904"/>
            <a:ext cx="4101822" cy="2575416"/>
          </a:xfrm>
          <a:prstGeom prst="rect">
            <a:avLst/>
          </a:prstGeom>
        </p:spPr>
      </p:pic>
      <p:sp>
        <p:nvSpPr>
          <p:cNvPr id="26" name="TextBox 26"/>
          <p:cNvSpPr txBox="1">
            <a:spLocks noChangeArrowheads="1"/>
          </p:cNvSpPr>
          <p:nvPr/>
        </p:nvSpPr>
        <p:spPr bwMode="auto">
          <a:xfrm>
            <a:off x="6263618" y="3501008"/>
            <a:ext cx="270087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400" dirty="0" smtClean="0">
                <a:latin typeface="Comic Sans MS" panose="030F0702030302020204" pitchFamily="66" charset="0"/>
              </a:rPr>
              <a:t>5 miles = 8 kilometres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smtClean="0">
                <a:latin typeface="Comic Sans MS" panose="030F0702030302020204" pitchFamily="66" charset="0"/>
              </a:rPr>
              <a:t>Use the information above to draw a conversion graph for miles to kilometres. </a:t>
            </a:r>
          </a:p>
          <a:p>
            <a:pPr marL="342900" indent="-342900">
              <a:buAutoNum type="arabicParenR"/>
            </a:pPr>
            <a:r>
              <a:rPr lang="en-GB" sz="1400" dirty="0" smtClean="0">
                <a:latin typeface="Comic Sans MS" panose="030F0702030302020204" pitchFamily="66" charset="0"/>
              </a:rPr>
              <a:t>How far is 7 miles in kilometres?</a:t>
            </a:r>
          </a:p>
          <a:p>
            <a:pPr marL="342900" indent="-342900">
              <a:buAutoNum type="arabicParenR"/>
            </a:pPr>
            <a:r>
              <a:rPr lang="en-GB" sz="1400" dirty="0" smtClean="0">
                <a:latin typeface="Comic Sans MS" panose="030F0702030302020204" pitchFamily="66" charset="0"/>
              </a:rPr>
              <a:t>How far is 10 kilometres in miles?</a:t>
            </a:r>
          </a:p>
          <a:p>
            <a:pPr marL="342900" indent="-342900">
              <a:buAutoNum type="arabicParenR"/>
            </a:pPr>
            <a:r>
              <a:rPr lang="en-GB" sz="1400" dirty="0" smtClean="0">
                <a:latin typeface="Comic Sans MS" panose="030F0702030302020204" pitchFamily="66" charset="0"/>
              </a:rPr>
              <a:t>A car travels 200 miles. What is this in kilometres?</a:t>
            </a:r>
          </a:p>
          <a:p>
            <a:pPr marL="342900" indent="-342900">
              <a:buAutoNum type="arabicParenR"/>
            </a:pPr>
            <a:r>
              <a:rPr lang="en-GB" sz="1400" dirty="0" smtClean="0">
                <a:latin typeface="Comic Sans MS" panose="030F0702030302020204" pitchFamily="66" charset="0"/>
              </a:rPr>
              <a:t>How far is 3200m in miles?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161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Joanne Morgan</cp:lastModifiedBy>
  <cp:revision>10</cp:revision>
  <dcterms:created xsi:type="dcterms:W3CDTF">2014-07-24T18:08:34Z</dcterms:created>
  <dcterms:modified xsi:type="dcterms:W3CDTF">2018-04-29T13:58:15Z</dcterms:modified>
</cp:coreProperties>
</file>