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69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6280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27/08/2015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2634082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3428999"/>
            <a:ext cx="3096344" cy="3254145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34433" y="3598782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94473" y="3558712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172400" y="3578747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214993" y="1149231"/>
            <a:ext cx="2628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Explain what a bearing is and through an example describe why you cannot have a bearing over 360°.</a:t>
            </a:r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5854" y="1189801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What do the numbers at the end of all runways at major airports represent and can the two numbers at either end of a runway ever be the same?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9674" y="1052736"/>
            <a:ext cx="294280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When you measure a bearing</a:t>
            </a:r>
          </a:p>
          <a:p>
            <a:r>
              <a:rPr lang="en-GB" sz="1200" dirty="0" smtClean="0"/>
              <a:t>the protractor should always</a:t>
            </a:r>
          </a:p>
          <a:p>
            <a:r>
              <a:rPr lang="en-GB" sz="1200" dirty="0" smtClean="0"/>
              <a:t>have 0° lined up facing North,</a:t>
            </a:r>
          </a:p>
          <a:p>
            <a:r>
              <a:rPr lang="en-GB" sz="1200" dirty="0" smtClean="0"/>
              <a:t>you then measure the angle</a:t>
            </a:r>
          </a:p>
          <a:p>
            <a:r>
              <a:rPr lang="en-GB" sz="1200" dirty="0" smtClean="0"/>
              <a:t>of turn for the bearing in a </a:t>
            </a:r>
          </a:p>
          <a:p>
            <a:r>
              <a:rPr lang="en-GB" sz="1200" dirty="0" smtClean="0"/>
              <a:t>clockwise direction and</a:t>
            </a:r>
          </a:p>
          <a:p>
            <a:r>
              <a:rPr lang="en-GB" sz="1200" dirty="0" smtClean="0"/>
              <a:t>write your bearing to the</a:t>
            </a:r>
          </a:p>
          <a:p>
            <a:r>
              <a:rPr lang="en-GB" sz="1200" dirty="0" smtClean="0"/>
              <a:t>nearest integer making sure to</a:t>
            </a:r>
          </a:p>
          <a:p>
            <a:r>
              <a:rPr lang="en-GB" sz="1200" dirty="0" smtClean="0"/>
              <a:t>use an extra 0’s at the front</a:t>
            </a:r>
          </a:p>
          <a:p>
            <a:r>
              <a:rPr lang="en-GB" sz="1200" dirty="0"/>
              <a:t>s</a:t>
            </a:r>
            <a:r>
              <a:rPr lang="en-GB" sz="1200" dirty="0" smtClean="0"/>
              <a:t>o the bearing has 3 digits. 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88760" y="2996952"/>
            <a:ext cx="5607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Q1. What bearings represent the following directions?  a) South   b) NE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   c) SSW    d)  West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Q2.  What bearing is in the opposite direction to a bearing of 225° ?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Q3.  a) Draw accurately the following journey of a plane using a scale of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        1cm to 50km. The plane sets off from London on a bearing of 285° 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        and passes over Liverpool some 290km from London before turning 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        on a bearing of 225° to fly to Dublin some 215 km away.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lvl="0"/>
            <a:r>
              <a:rPr lang="en-GB" sz="1200" dirty="0" smtClean="0">
                <a:latin typeface="Comic Sans MS" panose="030F0702030302020204" pitchFamily="66" charset="0"/>
              </a:rPr>
              <a:t>b) Use your drawing from part a) to find the real distance in a straight line</a:t>
            </a:r>
          </a:p>
          <a:p>
            <a:pPr lvl="0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from Dublin to London.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marL="228600" lvl="0" indent="-228600">
              <a:buAutoNum type="alphaLcParenR" startAt="3"/>
            </a:pPr>
            <a:r>
              <a:rPr lang="en-GB" sz="1200" dirty="0" smtClean="0">
                <a:latin typeface="Comic Sans MS" panose="030F0702030302020204" pitchFamily="66" charset="0"/>
              </a:rPr>
              <a:t>What is the bearing of London from Dublin according to your scale drawing.</a:t>
            </a:r>
          </a:p>
          <a:p>
            <a:pPr lvl="0"/>
            <a:endParaRPr lang="en-GB" sz="1200" dirty="0" smtClean="0">
              <a:latin typeface="Comic Sans MS" panose="030F0702030302020204" pitchFamily="66" charset="0"/>
            </a:endParaRPr>
          </a:p>
          <a:p>
            <a:pPr marL="228600" lvl="0" indent="-228600">
              <a:buAutoNum type="alphaLcParenR" startAt="4"/>
            </a:pPr>
            <a:r>
              <a:rPr lang="en-GB" sz="1200" dirty="0" smtClean="0">
                <a:latin typeface="Comic Sans MS" panose="030F0702030302020204" pitchFamily="66" charset="0"/>
              </a:rPr>
              <a:t>Check your answers using a suitable search engine.  What percentage error was there in each of your measurements in b) and c)?</a:t>
            </a:r>
            <a:endParaRPr lang="en-GB" sz="1200" dirty="0">
              <a:latin typeface="Comic Sans MS" panose="030F0702030302020204" pitchFamily="66" charset="0"/>
            </a:endParaRP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lvl="0"/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47664" y="159763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Bearings, Scale Drawing and Directions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24" name="Picture 23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8404" y="95717"/>
            <a:ext cx="457835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984" y="65591"/>
            <a:ext cx="609600" cy="5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68144" y="4041008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Describe through an example how you could use the properties of angles associated with parallel lines to calculate the bearing of say A from B if you knew the bearing of B from 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018096" y="1149231"/>
            <a:ext cx="0" cy="86409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38654" y="85805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8018096" y="1381395"/>
            <a:ext cx="720903" cy="63247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7562886" y="1577845"/>
            <a:ext cx="1749481" cy="944720"/>
          </a:xfrm>
          <a:prstGeom prst="rect">
            <a:avLst/>
          </a:prstGeom>
        </p:spPr>
      </p:pic>
      <p:cxnSp>
        <p:nvCxnSpPr>
          <p:cNvPr id="13315" name="Straight Arrow Connector 13314"/>
          <p:cNvCxnSpPr/>
          <p:nvPr/>
        </p:nvCxnSpPr>
        <p:spPr>
          <a:xfrm flipV="1">
            <a:off x="6732240" y="558924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510977" y="5229200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48628" y="492457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6557343" y="529753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6572580" y="6370987"/>
            <a:ext cx="317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8365395" y="60225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3316" name="Cloud Callout 13315"/>
          <p:cNvSpPr/>
          <p:nvPr/>
        </p:nvSpPr>
        <p:spPr>
          <a:xfrm>
            <a:off x="7212484" y="5333988"/>
            <a:ext cx="1080120" cy="1115150"/>
          </a:xfrm>
          <a:prstGeom prst="cloudCallout">
            <a:avLst>
              <a:gd name="adj1" fmla="val -68905"/>
              <a:gd name="adj2" fmla="val 579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Hint </a:t>
            </a:r>
            <a:r>
              <a:rPr lang="en-GB" sz="1050" dirty="0">
                <a:solidFill>
                  <a:schemeClr val="tx1"/>
                </a:solidFill>
              </a:rPr>
              <a:t>start </a:t>
            </a:r>
            <a:r>
              <a:rPr lang="en-GB" sz="1050" dirty="0" smtClean="0">
                <a:solidFill>
                  <a:schemeClr val="tx1"/>
                </a:solidFill>
              </a:rPr>
              <a:t>with this sketch 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334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Pye - Head of Mathematics</dc:creator>
  <cp:lastModifiedBy>Joanne Morgan</cp:lastModifiedBy>
  <cp:revision>19</cp:revision>
  <dcterms:created xsi:type="dcterms:W3CDTF">2015-07-15T07:44:14Z</dcterms:created>
  <dcterms:modified xsi:type="dcterms:W3CDTF">2015-08-27T16:49:26Z</dcterms:modified>
</cp:coreProperties>
</file>