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53" autoAdjust="0"/>
    <p:restoredTop sz="94660"/>
  </p:normalViewPr>
  <p:slideViewPr>
    <p:cSldViewPr>
      <p:cViewPr>
        <p:scale>
          <a:sx n="70" d="100"/>
          <a:sy n="70" d="100"/>
        </p:scale>
        <p:origin x="-11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70B6-BB59-4EF2-A958-75C2C072C47D}" type="datetimeFigureOut">
              <a:rPr lang="en-GB" smtClean="0"/>
              <a:pPr/>
              <a:t>14/06/2015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9E10-1F8C-4203-8336-DBB433AE19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12379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70B6-BB59-4EF2-A958-75C2C072C47D}" type="datetimeFigureOut">
              <a:rPr lang="en-GB" smtClean="0"/>
              <a:pPr/>
              <a:t>14/06/2015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9E10-1F8C-4203-8336-DBB433AE19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6660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70B6-BB59-4EF2-A958-75C2C072C47D}" type="datetimeFigureOut">
              <a:rPr lang="en-GB" smtClean="0"/>
              <a:pPr/>
              <a:t>14/06/2015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9E10-1F8C-4203-8336-DBB433AE19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9735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70B6-BB59-4EF2-A958-75C2C072C47D}" type="datetimeFigureOut">
              <a:rPr lang="en-GB" smtClean="0"/>
              <a:pPr/>
              <a:t>14/06/2015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9E10-1F8C-4203-8336-DBB433AE19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7371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70B6-BB59-4EF2-A958-75C2C072C47D}" type="datetimeFigureOut">
              <a:rPr lang="en-GB" smtClean="0"/>
              <a:pPr/>
              <a:t>14/06/2015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9E10-1F8C-4203-8336-DBB433AE19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9014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70B6-BB59-4EF2-A958-75C2C072C47D}" type="datetimeFigureOut">
              <a:rPr lang="en-GB" smtClean="0"/>
              <a:pPr/>
              <a:t>14/06/2015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9E10-1F8C-4203-8336-DBB433AE19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258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70B6-BB59-4EF2-A958-75C2C072C47D}" type="datetimeFigureOut">
              <a:rPr lang="en-GB" smtClean="0"/>
              <a:pPr/>
              <a:t>14/06/2015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9E10-1F8C-4203-8336-DBB433AE19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8389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70B6-BB59-4EF2-A958-75C2C072C47D}" type="datetimeFigureOut">
              <a:rPr lang="en-GB" smtClean="0"/>
              <a:pPr/>
              <a:t>14/06/2015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9E10-1F8C-4203-8336-DBB433AE19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1061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70B6-BB59-4EF2-A958-75C2C072C47D}" type="datetimeFigureOut">
              <a:rPr lang="en-GB" smtClean="0"/>
              <a:pPr/>
              <a:t>14/06/2015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9E10-1F8C-4203-8336-DBB433AE19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9164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70B6-BB59-4EF2-A958-75C2C072C47D}" type="datetimeFigureOut">
              <a:rPr lang="en-GB" smtClean="0"/>
              <a:pPr/>
              <a:t>14/06/2015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9E10-1F8C-4203-8336-DBB433AE19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5671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70B6-BB59-4EF2-A958-75C2C072C47D}" type="datetimeFigureOut">
              <a:rPr lang="en-GB" smtClean="0"/>
              <a:pPr/>
              <a:t>14/06/2015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9E10-1F8C-4203-8336-DBB433AE19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1808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770B6-BB59-4EF2-A958-75C2C072C47D}" type="datetimeFigureOut">
              <a:rPr lang="en-GB" smtClean="0"/>
              <a:pPr/>
              <a:t>14/06/2015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E9E10-1F8C-4203-8336-DBB433AE19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5497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 rot="16200000">
            <a:off x="4343259" y="-3903099"/>
            <a:ext cx="457482" cy="8640960"/>
          </a:xfrm>
          <a:prstGeom prst="roundRect">
            <a:avLst>
              <a:gd name="adj" fmla="val 26704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95536" y="18864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Circles –properties and area		Year______	       Set_____/Due_____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35496" y="764704"/>
            <a:ext cx="2119560" cy="584610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79512" y="6309320"/>
            <a:ext cx="8784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6130966" y="688945"/>
            <a:ext cx="2984806" cy="65182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206926" y="714791"/>
                <a:ext cx="275756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itchFamily="66" charset="0"/>
                  </a:rPr>
                  <a:t>Memory</a:t>
                </a:r>
              </a:p>
              <a:p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</a:rPr>
                      <m:t>𝐴</m:t>
                    </m:r>
                    <m:r>
                      <a:rPr lang="en-GB" i="1" smtClean="0">
                        <a:latin typeface="Cambria Math"/>
                      </a:rPr>
                      <m:t>=</m:t>
                    </m:r>
                    <m:r>
                      <a:rPr lang="el-GR" i="1" smtClean="0"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GB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 smtClean="0"/>
                  <a:t> 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                </m:t>
                    </m:r>
                    <m:r>
                      <a:rPr lang="en-GB" b="0" i="1" smtClean="0">
                        <a:latin typeface="Cambria Math"/>
                      </a:rPr>
                      <m:t>𝐶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𝜋</m:t>
                    </m:r>
                  </m:oMath>
                </a14:m>
                <a:r>
                  <a:rPr lang="en-GB" i="1" dirty="0" smtClean="0">
                    <a:latin typeface="Cambria Math"/>
                  </a:rPr>
                  <a:t>d</a:t>
                </a:r>
              </a:p>
              <a:p>
                <a:endParaRPr lang="en-GB" i="1" dirty="0">
                  <a:latin typeface="Cambria Math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6926" y="714791"/>
                <a:ext cx="2757562" cy="92333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766" t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ounded Rectangle 18"/>
          <p:cNvSpPr/>
          <p:nvPr/>
        </p:nvSpPr>
        <p:spPr>
          <a:xfrm>
            <a:off x="2688869" y="791251"/>
            <a:ext cx="3312368" cy="597876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127286" y="1239359"/>
            <a:ext cx="1900336" cy="213564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95536" y="3446998"/>
            <a:ext cx="15470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Can you draw and label these parts onto the circle?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Radius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Diameter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Chord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Arc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Sector</a:t>
            </a:r>
          </a:p>
          <a:p>
            <a:pPr marL="171450" indent="-171450">
              <a:buFont typeface="Arial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 marL="171450" indent="-171450">
              <a:buFont typeface="Arial" charset="0"/>
              <a:buChar char="•"/>
            </a:pPr>
            <a:endParaRPr lang="en-GB" sz="1200" dirty="0" smtClean="0">
              <a:latin typeface="Comic Sans MS" pitchFamily="66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How did Miss Nawaz describe the arc and sector using her favourite food? 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9310" y="827444"/>
            <a:ext cx="219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Recall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-504594" y="337907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Cherry pie is delicious….Apple pies are too!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88869" y="814140"/>
            <a:ext cx="31683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Key learning</a:t>
            </a:r>
          </a:p>
          <a:p>
            <a:r>
              <a:rPr lang="en-GB" sz="1400" b="1" u="sng" dirty="0" smtClean="0">
                <a:latin typeface="Comic Sans MS" pitchFamily="66" charset="0"/>
              </a:rPr>
              <a:t>Bronze</a:t>
            </a:r>
            <a:r>
              <a:rPr lang="en-GB" dirty="0" smtClean="0"/>
              <a:t> </a:t>
            </a:r>
          </a:p>
          <a:p>
            <a:r>
              <a:rPr lang="en-GB" sz="1100" dirty="0" smtClean="0">
                <a:latin typeface="Comic Sans MS" pitchFamily="66" charset="0"/>
              </a:rPr>
              <a:t>Calculate the area of these shapes.</a:t>
            </a:r>
          </a:p>
          <a:p>
            <a:pPr marL="342900" indent="-342900">
              <a:buAutoNum type="arabicParenR"/>
            </a:pPr>
            <a:r>
              <a:rPr lang="en-GB" sz="1100" dirty="0" smtClean="0">
                <a:latin typeface="Comic Sans MS" pitchFamily="66" charset="0"/>
              </a:rPr>
              <a:t>Circle with a radius of 5cm </a:t>
            </a:r>
            <a:endParaRPr lang="en-GB" sz="11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>
              <a:buAutoNum type="arabicParenR"/>
            </a:pPr>
            <a:r>
              <a:rPr lang="en-GB" sz="1100" dirty="0" smtClean="0">
                <a:latin typeface="Comic Sans MS" pitchFamily="66" charset="0"/>
              </a:rPr>
              <a:t>Circle with a diameter of 8cm </a:t>
            </a:r>
          </a:p>
          <a:p>
            <a:pPr marL="342900" indent="-342900">
              <a:buAutoNum type="arabicParenR"/>
            </a:pPr>
            <a:endParaRPr lang="en-GB" sz="1100" dirty="0">
              <a:latin typeface="Comic Sans MS" pitchFamily="66" charset="0"/>
            </a:endParaRPr>
          </a:p>
          <a:p>
            <a:endParaRPr lang="en-GB" sz="1100" dirty="0" smtClean="0">
              <a:latin typeface="Comic Sans MS" pitchFamily="66" charset="0"/>
            </a:endParaRPr>
          </a:p>
          <a:p>
            <a:r>
              <a:rPr lang="en-GB" sz="1400" b="1" u="sng" dirty="0" smtClean="0">
                <a:latin typeface="Comic Sans MS" pitchFamily="66" charset="0"/>
              </a:rPr>
              <a:t>Silver</a:t>
            </a:r>
          </a:p>
          <a:p>
            <a:endParaRPr lang="en-GB" sz="1400" b="1" u="sng" dirty="0" smtClean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r>
              <a:rPr lang="en-GB" sz="1100" dirty="0" smtClean="0">
                <a:latin typeface="Comic Sans MS" pitchFamily="66" charset="0"/>
              </a:rPr>
              <a:t>Find the area of this semi circle </a:t>
            </a:r>
          </a:p>
          <a:p>
            <a:pPr marL="228600" indent="-228600">
              <a:buAutoNum type="arabicParenR"/>
            </a:pPr>
            <a:endParaRPr lang="en-GB" sz="1100" dirty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 smtClean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 smtClean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 smtClean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r>
              <a:rPr lang="en-GB" sz="1100" dirty="0" smtClean="0">
                <a:latin typeface="Comic Sans MS" pitchFamily="66" charset="0"/>
              </a:rPr>
              <a:t>Find the area of this semi circle </a:t>
            </a:r>
          </a:p>
          <a:p>
            <a:pPr marL="228600" indent="-228600">
              <a:buAutoNum type="arabicParenR"/>
            </a:pPr>
            <a:endParaRPr lang="en-GB" sz="1100" dirty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 smtClean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 smtClean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 smtClean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r>
              <a:rPr lang="en-GB" sz="1100" dirty="0" smtClean="0">
                <a:latin typeface="Comic Sans MS" pitchFamily="66" charset="0"/>
              </a:rPr>
              <a:t>Find the area of this quarter circle </a:t>
            </a:r>
          </a:p>
          <a:p>
            <a:endParaRPr lang="en-GB" i="1" dirty="0">
              <a:latin typeface="Cambria Math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7352" t="40451" r="28862" b="46598"/>
          <a:stretch/>
        </p:blipFill>
        <p:spPr bwMode="auto">
          <a:xfrm>
            <a:off x="3000476" y="3090038"/>
            <a:ext cx="1344577" cy="947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9601" t="51806" r="27083" b="36839"/>
          <a:stretch/>
        </p:blipFill>
        <p:spPr bwMode="auto">
          <a:xfrm>
            <a:off x="3203848" y="4221088"/>
            <a:ext cx="1298713" cy="830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9375" t="33333" r="27568" b="49733"/>
          <a:stretch/>
        </p:blipFill>
        <p:spPr bwMode="auto">
          <a:xfrm>
            <a:off x="3522606" y="5589240"/>
            <a:ext cx="1042001" cy="1013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Rounded Rectangle 27"/>
          <p:cNvSpPr/>
          <p:nvPr/>
        </p:nvSpPr>
        <p:spPr>
          <a:xfrm>
            <a:off x="6143571" y="1387303"/>
            <a:ext cx="2959596" cy="538271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u="sng" dirty="0" smtClean="0">
                <a:latin typeface="Comic Sans MS" pitchFamily="66" charset="0"/>
              </a:rPr>
              <a:t>Gold</a:t>
            </a:r>
          </a:p>
          <a:p>
            <a:endParaRPr lang="en-GB" sz="1200" dirty="0" smtClean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r>
              <a:rPr lang="en-GB" sz="1200" dirty="0" smtClean="0">
                <a:latin typeface="Comic Sans MS" pitchFamily="66" charset="0"/>
              </a:rPr>
              <a:t>Find the area inside this running track to the nearest m</a:t>
            </a:r>
            <a:r>
              <a:rPr lang="en-GB" sz="1200" baseline="30000" dirty="0" smtClean="0">
                <a:latin typeface="Comic Sans MS" pitchFamily="66" charset="0"/>
              </a:rPr>
              <a:t>2</a:t>
            </a:r>
            <a:r>
              <a:rPr lang="en-GB" sz="1200" dirty="0" smtClean="0">
                <a:latin typeface="Comic Sans MS" pitchFamily="66" charset="0"/>
              </a:rPr>
              <a:t>. </a:t>
            </a:r>
          </a:p>
          <a:p>
            <a:pPr marL="228600" indent="-228600">
              <a:buAutoNum type="arabicParenR"/>
            </a:pPr>
            <a:endParaRPr lang="en-GB" sz="1200" dirty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200" dirty="0" smtClean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200" dirty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200" dirty="0" smtClean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200" dirty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200" dirty="0" smtClean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r>
              <a:rPr lang="en-GB" sz="1200" dirty="0" smtClean="0">
                <a:latin typeface="Comic Sans MS" pitchFamily="66" charset="0"/>
              </a:rPr>
              <a:t>The diagram shows a circle of diameter of 6cm inside a square of side 10cm.</a:t>
            </a:r>
          </a:p>
          <a:p>
            <a:pPr marL="228600" indent="-228600">
              <a:buAutoNum type="alphaLcParenR"/>
            </a:pPr>
            <a:r>
              <a:rPr lang="en-GB" sz="1200" dirty="0" smtClean="0">
                <a:latin typeface="Comic Sans MS" pitchFamily="66" charset="0"/>
              </a:rPr>
              <a:t>Work out the area of the square </a:t>
            </a:r>
          </a:p>
          <a:p>
            <a:pPr marL="228600" indent="-228600">
              <a:buAutoNum type="alphaLcParenR"/>
            </a:pPr>
            <a:r>
              <a:rPr lang="en-GB" sz="1200" dirty="0" smtClean="0">
                <a:latin typeface="Comic Sans MS" pitchFamily="66" charset="0"/>
              </a:rPr>
              <a:t>Work out the area of the circle </a:t>
            </a:r>
          </a:p>
          <a:p>
            <a:pPr marL="228600" indent="-228600">
              <a:buAutoNum type="alphaLcParenR"/>
            </a:pPr>
            <a:r>
              <a:rPr lang="en-GB" sz="1200" dirty="0" smtClean="0">
                <a:latin typeface="Comic Sans MS" pitchFamily="66" charset="0"/>
              </a:rPr>
              <a:t>By subtraction, work out the area of the shaded part of the diagram.</a:t>
            </a:r>
          </a:p>
          <a:p>
            <a:pPr marL="228600" indent="-228600">
              <a:buAutoNum type="alphaLcParenR"/>
            </a:pPr>
            <a:endParaRPr lang="en-GB" sz="1200" b="1" u="sng" dirty="0">
              <a:latin typeface="Comic Sans MS" pitchFamily="66" charset="0"/>
            </a:endParaRPr>
          </a:p>
          <a:p>
            <a:pPr marL="228600" indent="-228600">
              <a:buAutoNum type="alphaLcParenR"/>
            </a:pPr>
            <a:endParaRPr lang="en-GB" sz="1200" b="1" u="sng" dirty="0" smtClean="0">
              <a:latin typeface="Comic Sans MS" pitchFamily="66" charset="0"/>
            </a:endParaRPr>
          </a:p>
          <a:p>
            <a:pPr marL="228600" indent="-228600">
              <a:buAutoNum type="alphaLcParenR"/>
            </a:pPr>
            <a:endParaRPr lang="en-GB" sz="1400" b="1" u="sng" dirty="0" smtClean="0">
              <a:latin typeface="Comic Sans MS" pitchFamily="66" charset="0"/>
            </a:endParaRPr>
          </a:p>
          <a:p>
            <a:endParaRPr lang="en-GB" sz="1400" b="1" u="sng" dirty="0">
              <a:latin typeface="Comic Sans MS" pitchFamily="66" charset="0"/>
            </a:endParaRPr>
          </a:p>
          <a:p>
            <a:endParaRPr lang="en-GB" sz="1400" b="1" u="sng" dirty="0" smtClean="0">
              <a:latin typeface="Comic Sans MS" pitchFamily="66" charset="0"/>
            </a:endParaRPr>
          </a:p>
          <a:p>
            <a:endParaRPr lang="en-GB" sz="1400" b="1" u="sng" dirty="0">
              <a:latin typeface="Comic Sans MS" pitchFamily="66" charset="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657" t="30678" r="27591" b="52749"/>
          <a:stretch/>
        </p:blipFill>
        <p:spPr bwMode="auto">
          <a:xfrm>
            <a:off x="7585707" y="5426248"/>
            <a:ext cx="1341194" cy="1212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336" t="16196" r="23342" b="70729"/>
          <a:stretch/>
        </p:blipFill>
        <p:spPr bwMode="auto">
          <a:xfrm>
            <a:off x="6782082" y="2611818"/>
            <a:ext cx="2177142" cy="956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5205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 rot="16200000">
            <a:off x="4232058" y="-4265820"/>
            <a:ext cx="679884" cy="9144000"/>
          </a:xfrm>
          <a:prstGeom prst="roundRect">
            <a:avLst>
              <a:gd name="adj" fmla="val 26704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95536" y="11663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Circles –properties and area		Year______	       Set_____/Due_____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35496" y="764704"/>
            <a:ext cx="2119560" cy="584610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79512" y="6309320"/>
            <a:ext cx="8784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6130966" y="688945"/>
            <a:ext cx="2984806" cy="65182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206926" y="714791"/>
                <a:ext cx="275756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itchFamily="66" charset="0"/>
                  </a:rPr>
                  <a:t>Memory</a:t>
                </a:r>
              </a:p>
              <a:p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</a:rPr>
                      <m:t>𝐴</m:t>
                    </m:r>
                    <m:r>
                      <a:rPr lang="en-GB" i="1" smtClean="0">
                        <a:latin typeface="Cambria Math"/>
                      </a:rPr>
                      <m:t>=</m:t>
                    </m:r>
                    <m:r>
                      <a:rPr lang="el-GR" i="1" smtClean="0">
                        <a:latin typeface="Cambria Math"/>
                      </a:rPr>
                      <m:t>𝜋</m:t>
                    </m:r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GB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 smtClean="0"/>
                  <a:t> 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                </m:t>
                    </m:r>
                    <m:r>
                      <a:rPr lang="en-GB" b="0" i="1" smtClean="0">
                        <a:latin typeface="Cambria Math"/>
                      </a:rPr>
                      <m:t>𝐶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/>
                      </a:rPr>
                      <m:t>𝜋</m:t>
                    </m:r>
                  </m:oMath>
                </a14:m>
                <a:r>
                  <a:rPr lang="en-GB" i="1" dirty="0" smtClean="0">
                    <a:latin typeface="Cambria Math"/>
                  </a:rPr>
                  <a:t>d</a:t>
                </a:r>
              </a:p>
              <a:p>
                <a:endParaRPr lang="en-GB" i="1" dirty="0">
                  <a:latin typeface="Cambria Math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6926" y="714791"/>
                <a:ext cx="2757562" cy="92333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766" t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ounded Rectangle 18"/>
          <p:cNvSpPr/>
          <p:nvPr/>
        </p:nvSpPr>
        <p:spPr>
          <a:xfrm>
            <a:off x="2688869" y="791251"/>
            <a:ext cx="3312368" cy="597876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139310" y="1217654"/>
            <a:ext cx="1900336" cy="213564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95536" y="3446998"/>
            <a:ext cx="15470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Can you draw and label these parts onto the circle?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Radius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Diameter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Chord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Arc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Sector</a:t>
            </a:r>
          </a:p>
          <a:p>
            <a:pPr marL="171450" indent="-171450">
              <a:buFont typeface="Arial" charset="0"/>
              <a:buChar char="•"/>
            </a:pPr>
            <a:endParaRPr lang="en-GB" sz="1200" dirty="0">
              <a:latin typeface="Comic Sans MS" pitchFamily="66" charset="0"/>
            </a:endParaRPr>
          </a:p>
          <a:p>
            <a:pPr marL="171450" indent="-171450">
              <a:buFont typeface="Arial" charset="0"/>
              <a:buChar char="•"/>
            </a:pPr>
            <a:endParaRPr lang="en-GB" sz="1200" dirty="0" smtClean="0">
              <a:latin typeface="Comic Sans MS" pitchFamily="66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How did Miss Nawaz describe the arc and sector using her favourite food? 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9310" y="827444"/>
            <a:ext cx="219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Recall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-504594" y="337907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Cherry pie is delicious….Apple pies are too!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88869" y="814140"/>
            <a:ext cx="31683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Key learning</a:t>
            </a:r>
          </a:p>
          <a:p>
            <a:r>
              <a:rPr lang="en-GB" sz="1400" b="1" u="sng" dirty="0" smtClean="0">
                <a:latin typeface="Comic Sans MS" pitchFamily="66" charset="0"/>
              </a:rPr>
              <a:t>Bronze</a:t>
            </a:r>
            <a:r>
              <a:rPr lang="en-GB" dirty="0" smtClean="0"/>
              <a:t> </a:t>
            </a:r>
          </a:p>
          <a:p>
            <a:r>
              <a:rPr lang="en-GB" sz="1100" dirty="0" smtClean="0">
                <a:latin typeface="Comic Sans MS" pitchFamily="66" charset="0"/>
              </a:rPr>
              <a:t>Calculate the area of these shapes.</a:t>
            </a:r>
          </a:p>
          <a:p>
            <a:pPr marL="342900" indent="-342900">
              <a:buAutoNum type="arabicParenR"/>
            </a:pPr>
            <a:r>
              <a:rPr lang="en-GB" sz="1100" dirty="0" smtClean="0">
                <a:latin typeface="Comic Sans MS" pitchFamily="66" charset="0"/>
              </a:rPr>
              <a:t>Circle with a radius of 5cm </a:t>
            </a:r>
            <a:r>
              <a:rPr lang="en-GB" sz="1100" dirty="0" smtClean="0">
                <a:solidFill>
                  <a:srgbClr val="FF0000"/>
                </a:solidFill>
                <a:latin typeface="Comic Sans MS" pitchFamily="66" charset="0"/>
              </a:rPr>
              <a:t>A=78.5 </a:t>
            </a:r>
          </a:p>
          <a:p>
            <a:pPr marL="342900" indent="-342900">
              <a:buAutoNum type="arabicParenR"/>
            </a:pPr>
            <a:r>
              <a:rPr lang="en-GB" sz="1100" dirty="0" smtClean="0">
                <a:latin typeface="Comic Sans MS" pitchFamily="66" charset="0"/>
              </a:rPr>
              <a:t>Circle with a diameter of 8cm </a:t>
            </a:r>
            <a:r>
              <a:rPr lang="en-GB" sz="1100" dirty="0" smtClean="0">
                <a:solidFill>
                  <a:srgbClr val="FF0000"/>
                </a:solidFill>
                <a:latin typeface="Comic Sans MS" pitchFamily="66" charset="0"/>
              </a:rPr>
              <a:t>A=50.3</a:t>
            </a:r>
            <a:endParaRPr lang="en-GB" sz="1100" dirty="0" smtClean="0">
              <a:latin typeface="Comic Sans MS" pitchFamily="66" charset="0"/>
            </a:endParaRPr>
          </a:p>
          <a:p>
            <a:pPr marL="342900" indent="-342900">
              <a:buAutoNum type="arabicParenR"/>
            </a:pPr>
            <a:endParaRPr lang="en-GB" sz="1100" dirty="0">
              <a:latin typeface="Comic Sans MS" pitchFamily="66" charset="0"/>
            </a:endParaRPr>
          </a:p>
          <a:p>
            <a:endParaRPr lang="en-GB" sz="1100" dirty="0" smtClean="0">
              <a:latin typeface="Comic Sans MS" pitchFamily="66" charset="0"/>
            </a:endParaRPr>
          </a:p>
          <a:p>
            <a:r>
              <a:rPr lang="en-GB" sz="1400" b="1" u="sng" dirty="0" smtClean="0">
                <a:latin typeface="Comic Sans MS" pitchFamily="66" charset="0"/>
              </a:rPr>
              <a:t>Silver</a:t>
            </a:r>
          </a:p>
          <a:p>
            <a:endParaRPr lang="en-GB" sz="1400" b="1" u="sng" dirty="0" smtClean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r>
              <a:rPr lang="en-GB" sz="1100" dirty="0" smtClean="0">
                <a:latin typeface="Comic Sans MS" pitchFamily="66" charset="0"/>
              </a:rPr>
              <a:t>Find the area of this semi circle </a:t>
            </a:r>
            <a:r>
              <a:rPr lang="en-GB" sz="1100" dirty="0" smtClean="0">
                <a:solidFill>
                  <a:srgbClr val="FF0000"/>
                </a:solidFill>
                <a:latin typeface="Comic Sans MS" pitchFamily="66" charset="0"/>
              </a:rPr>
              <a:t>A=11.5 </a:t>
            </a:r>
            <a:endParaRPr lang="en-GB" sz="1100" dirty="0" smtClean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 smtClean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 smtClean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 smtClean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r>
              <a:rPr lang="en-GB" sz="1100" dirty="0" smtClean="0">
                <a:latin typeface="Comic Sans MS" pitchFamily="66" charset="0"/>
              </a:rPr>
              <a:t>Find the area of this semi circle </a:t>
            </a:r>
            <a:r>
              <a:rPr lang="en-GB" sz="1100" dirty="0" smtClean="0">
                <a:solidFill>
                  <a:srgbClr val="FF0000"/>
                </a:solidFill>
                <a:latin typeface="Comic Sans MS" pitchFamily="66" charset="0"/>
              </a:rPr>
              <a:t>A=26.4</a:t>
            </a:r>
            <a:endParaRPr lang="en-GB" sz="1100" dirty="0" smtClean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 smtClean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 smtClean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endParaRPr lang="en-GB" sz="1100" dirty="0" smtClean="0">
              <a:latin typeface="Comic Sans MS" pitchFamily="66" charset="0"/>
            </a:endParaRPr>
          </a:p>
          <a:p>
            <a:pPr marL="228600" indent="-228600">
              <a:buAutoNum type="arabicParenR"/>
            </a:pPr>
            <a:r>
              <a:rPr lang="en-GB" sz="1100" dirty="0" smtClean="0">
                <a:latin typeface="Comic Sans MS" pitchFamily="66" charset="0"/>
              </a:rPr>
              <a:t>Find the area of this quarter circle </a:t>
            </a:r>
            <a:r>
              <a:rPr lang="en-GB" sz="1100" dirty="0" smtClean="0">
                <a:solidFill>
                  <a:srgbClr val="FF0000"/>
                </a:solidFill>
                <a:latin typeface="Comic Sans MS" pitchFamily="66" charset="0"/>
              </a:rPr>
              <a:t>A=28.3</a:t>
            </a:r>
            <a:endParaRPr lang="en-GB" sz="1100" dirty="0" smtClean="0">
              <a:latin typeface="Comic Sans MS" pitchFamily="66" charset="0"/>
            </a:endParaRPr>
          </a:p>
          <a:p>
            <a:endParaRPr lang="en-GB" i="1" dirty="0">
              <a:latin typeface="Cambria Math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7352" t="40451" r="28862" b="46598"/>
          <a:stretch/>
        </p:blipFill>
        <p:spPr bwMode="auto">
          <a:xfrm>
            <a:off x="3000476" y="3090038"/>
            <a:ext cx="1344577" cy="947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9601" t="51806" r="27083" b="36839"/>
          <a:stretch/>
        </p:blipFill>
        <p:spPr bwMode="auto">
          <a:xfrm>
            <a:off x="3203848" y="4221088"/>
            <a:ext cx="1298713" cy="830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9375" t="33333" r="27568" b="49733"/>
          <a:stretch/>
        </p:blipFill>
        <p:spPr bwMode="auto">
          <a:xfrm>
            <a:off x="3522606" y="5589240"/>
            <a:ext cx="1042001" cy="1013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28" name="Rounded Rectangle 27"/>
              <p:cNvSpPr/>
              <p:nvPr/>
            </p:nvSpPr>
            <p:spPr>
              <a:xfrm>
                <a:off x="6143571" y="1387303"/>
                <a:ext cx="2959596" cy="5382711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u="sng" dirty="0" smtClean="0">
                    <a:latin typeface="Comic Sans MS" pitchFamily="66" charset="0"/>
                  </a:rPr>
                  <a:t>Gold</a:t>
                </a:r>
              </a:p>
              <a:p>
                <a:endParaRPr lang="en-GB" sz="1200" dirty="0" smtClean="0">
                  <a:latin typeface="Comic Sans MS" pitchFamily="66" charset="0"/>
                </a:endParaRPr>
              </a:p>
              <a:p>
                <a:pPr marL="228600" indent="-228600">
                  <a:buAutoNum type="arabicParenR"/>
                </a:pPr>
                <a:r>
                  <a:rPr lang="en-GB" sz="1200" dirty="0" smtClean="0">
                    <a:latin typeface="Comic Sans MS" pitchFamily="66" charset="0"/>
                  </a:rPr>
                  <a:t>Find the area inside this running track to the nearest m</a:t>
                </a:r>
                <a:r>
                  <a:rPr lang="en-GB" sz="1200" baseline="30000" dirty="0" smtClean="0">
                    <a:latin typeface="Comic Sans MS" pitchFamily="66" charset="0"/>
                  </a:rPr>
                  <a:t>2</a:t>
                </a:r>
                <a:r>
                  <a:rPr lang="en-GB" sz="1200" dirty="0" smtClean="0">
                    <a:latin typeface="Comic Sans MS" pitchFamily="66" charset="0"/>
                  </a:rPr>
                  <a:t>. </a:t>
                </a:r>
                <a:r>
                  <a:rPr lang="en-GB" sz="12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A=6303 + 2578.68… = 8881.7</a:t>
                </a:r>
                <a:endParaRPr lang="en-GB" sz="1200" dirty="0" smtClean="0">
                  <a:latin typeface="Comic Sans MS" pitchFamily="66" charset="0"/>
                </a:endParaRPr>
              </a:p>
              <a:p>
                <a:pPr marL="228600" indent="-228600">
                  <a:buAutoNum type="arabicParenR"/>
                </a:pPr>
                <a:endParaRPr lang="en-GB" sz="1200" dirty="0">
                  <a:latin typeface="Comic Sans MS" pitchFamily="66" charset="0"/>
                </a:endParaRPr>
              </a:p>
              <a:p>
                <a:pPr marL="228600" indent="-228600">
                  <a:buAutoNum type="arabicParenR"/>
                </a:pPr>
                <a:endParaRPr lang="en-GB" sz="1200" dirty="0" smtClean="0">
                  <a:latin typeface="Comic Sans MS" pitchFamily="66" charset="0"/>
                </a:endParaRPr>
              </a:p>
              <a:p>
                <a:pPr marL="228600" indent="-228600">
                  <a:buAutoNum type="arabicParenR"/>
                </a:pPr>
                <a:endParaRPr lang="en-GB" sz="1200" dirty="0">
                  <a:latin typeface="Comic Sans MS" pitchFamily="66" charset="0"/>
                </a:endParaRPr>
              </a:p>
              <a:p>
                <a:pPr marL="228600" indent="-228600">
                  <a:buAutoNum type="arabicParenR"/>
                </a:pPr>
                <a:endParaRPr lang="en-GB" sz="1200" dirty="0" smtClean="0">
                  <a:latin typeface="Comic Sans MS" pitchFamily="66" charset="0"/>
                </a:endParaRPr>
              </a:p>
              <a:p>
                <a:pPr marL="228600" indent="-228600">
                  <a:buAutoNum type="arabicParenR"/>
                </a:pPr>
                <a:endParaRPr lang="en-GB" sz="1200" dirty="0">
                  <a:latin typeface="Comic Sans MS" pitchFamily="66" charset="0"/>
                </a:endParaRPr>
              </a:p>
              <a:p>
                <a:pPr marL="228600" indent="-228600">
                  <a:buAutoNum type="arabicParenR"/>
                </a:pPr>
                <a:endParaRPr lang="en-GB" sz="1200" dirty="0" smtClean="0">
                  <a:latin typeface="Comic Sans MS" pitchFamily="66" charset="0"/>
                </a:endParaRPr>
              </a:p>
              <a:p>
                <a:pPr marL="228600" indent="-228600">
                  <a:buAutoNum type="arabicParenR"/>
                </a:pPr>
                <a:r>
                  <a:rPr lang="en-GB" sz="1200" dirty="0" smtClean="0">
                    <a:latin typeface="Comic Sans MS" pitchFamily="66" charset="0"/>
                  </a:rPr>
                  <a:t>The diagram shows a circle of diameter of 6cm inside a square of side 10cm.</a:t>
                </a:r>
              </a:p>
              <a:p>
                <a:pPr marL="228600" indent="-228600">
                  <a:buAutoNum type="alphaLcParenR"/>
                </a:pPr>
                <a:r>
                  <a:rPr lang="en-GB" sz="1200" dirty="0" smtClean="0">
                    <a:latin typeface="Comic Sans MS" pitchFamily="66" charset="0"/>
                  </a:rPr>
                  <a:t>Work out the area of the </a:t>
                </a:r>
                <a:r>
                  <a:rPr lang="en-GB" sz="1200" dirty="0" smtClean="0">
                    <a:latin typeface="Comic Sans MS" pitchFamily="66" charset="0"/>
                  </a:rPr>
                  <a:t>square </a:t>
                </a:r>
                <a:r>
                  <a:rPr lang="en-GB" sz="12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100</a:t>
                </a:r>
                <a:endParaRPr lang="en-GB" sz="1200" dirty="0" smtClean="0">
                  <a:latin typeface="Comic Sans MS" pitchFamily="66" charset="0"/>
                </a:endParaRPr>
              </a:p>
              <a:p>
                <a:pPr marL="228600" indent="-228600">
                  <a:buAutoNum type="alphaLcParenR"/>
                </a:pPr>
                <a:r>
                  <a:rPr lang="en-GB" sz="1200" dirty="0" smtClean="0">
                    <a:latin typeface="Comic Sans MS" pitchFamily="66" charset="0"/>
                  </a:rPr>
                  <a:t>Work out the area of the </a:t>
                </a:r>
                <a:r>
                  <a:rPr lang="en-GB" sz="1200" dirty="0" smtClean="0">
                    <a:latin typeface="Comic Sans MS" pitchFamily="66" charset="0"/>
                  </a:rPr>
                  <a:t>circle  </a:t>
                </a:r>
                <a:r>
                  <a:rPr lang="en-GB" sz="12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9</a:t>
                </a:r>
                <a14:m>
                  <m:oMath xmlns:m="http://schemas.openxmlformats.org/officeDocument/2006/math"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GB" sz="1200" dirty="0" smtClean="0">
                    <a:latin typeface="Comic Sans MS" pitchFamily="66" charset="0"/>
                  </a:rPr>
                  <a:t> </a:t>
                </a:r>
                <a:endParaRPr lang="en-GB" sz="1200" dirty="0" smtClean="0">
                  <a:latin typeface="Comic Sans MS" pitchFamily="66" charset="0"/>
                </a:endParaRPr>
              </a:p>
              <a:p>
                <a:pPr marL="228600" indent="-228600">
                  <a:buAutoNum type="alphaLcParenR"/>
                </a:pPr>
                <a:r>
                  <a:rPr lang="en-GB" sz="1200" dirty="0" smtClean="0">
                    <a:latin typeface="Comic Sans MS" pitchFamily="66" charset="0"/>
                  </a:rPr>
                  <a:t>By subtraction, work out the area of the shaded part of the diagram</a:t>
                </a:r>
                <a:r>
                  <a:rPr lang="en-GB" sz="1200" dirty="0" smtClean="0">
                    <a:latin typeface="Comic Sans MS" pitchFamily="66" charset="0"/>
                  </a:rPr>
                  <a:t>. </a:t>
                </a:r>
                <a:r>
                  <a:rPr lang="en-GB" sz="12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 A=71.7</a:t>
                </a:r>
                <a:endParaRPr lang="en-GB" sz="1200" dirty="0" smtClean="0">
                  <a:latin typeface="Comic Sans MS" pitchFamily="66" charset="0"/>
                </a:endParaRPr>
              </a:p>
              <a:p>
                <a:pPr marL="228600" indent="-228600">
                  <a:buAutoNum type="alphaLcParenR"/>
                </a:pPr>
                <a:endParaRPr lang="en-GB" sz="1200" b="1" u="sng" dirty="0">
                  <a:latin typeface="Comic Sans MS" pitchFamily="66" charset="0"/>
                </a:endParaRPr>
              </a:p>
              <a:p>
                <a:pPr marL="228600" indent="-228600">
                  <a:buAutoNum type="alphaLcParenR"/>
                </a:pPr>
                <a:endParaRPr lang="en-GB" sz="1200" b="1" u="sng" dirty="0" smtClean="0">
                  <a:latin typeface="Comic Sans MS" pitchFamily="66" charset="0"/>
                </a:endParaRPr>
              </a:p>
              <a:p>
                <a:endParaRPr lang="en-GB" sz="1400" b="1" u="sng" dirty="0" smtClean="0">
                  <a:latin typeface="Comic Sans MS" pitchFamily="66" charset="0"/>
                </a:endParaRPr>
              </a:p>
              <a:p>
                <a:endParaRPr lang="en-GB" sz="1400" b="1" u="sng" dirty="0">
                  <a:latin typeface="Comic Sans MS" pitchFamily="66" charset="0"/>
                </a:endParaRPr>
              </a:p>
              <a:p>
                <a:endParaRPr lang="en-GB" sz="1400" b="1" u="sng" dirty="0" smtClean="0">
                  <a:latin typeface="Comic Sans MS" pitchFamily="66" charset="0"/>
                </a:endParaRPr>
              </a:p>
              <a:p>
                <a:endParaRPr lang="en-GB" sz="1400" b="1" u="sng" dirty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28" name="Rounded 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571" y="1387303"/>
                <a:ext cx="2959596" cy="5382711"/>
              </a:xfrm>
              <a:prstGeom prst="round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4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657" t="31877" r="27591" b="52749"/>
          <a:stretch/>
        </p:blipFill>
        <p:spPr bwMode="auto">
          <a:xfrm>
            <a:off x="7585707" y="5510641"/>
            <a:ext cx="1341194" cy="112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336" t="16196" r="23342" b="70729"/>
          <a:stretch/>
        </p:blipFill>
        <p:spPr bwMode="auto">
          <a:xfrm>
            <a:off x="6782082" y="2611818"/>
            <a:ext cx="2177142" cy="956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02232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243</Words>
  <Application>Microsoft Office PowerPoint</Application>
  <PresentationFormat>On-screen Show (4:3)</PresentationFormat>
  <Paragraphs>94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Bucks County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 Nawaz</dc:creator>
  <cp:lastModifiedBy>Joanne Morgan</cp:lastModifiedBy>
  <cp:revision>34</cp:revision>
  <cp:lastPrinted>2015-03-18T15:17:50Z</cp:lastPrinted>
  <dcterms:created xsi:type="dcterms:W3CDTF">2015-03-17T12:22:14Z</dcterms:created>
  <dcterms:modified xsi:type="dcterms:W3CDTF">2015-06-14T12:54:44Z</dcterms:modified>
</cp:coreProperties>
</file>