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4AB1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12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18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845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23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26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836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24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543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9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44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6D74-F4B8-44D6-B6E2-58E6E4D54B05}" type="datetimeFigureOut">
              <a:rPr lang="en-GB" smtClean="0"/>
              <a:pPr/>
              <a:t>27/10/2016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632E-A708-461B-9151-0E337848B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81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104778" y="2551548"/>
            <a:ext cx="6038892" cy="4164858"/>
          </a:xfrm>
          <a:prstGeom prst="roundRect">
            <a:avLst/>
          </a:prstGeom>
          <a:noFill/>
          <a:ln w="381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1095457" y="2522322"/>
            <a:ext cx="4056494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accent5"/>
                </a:solidFill>
                <a:effectLst/>
                <a:latin typeface="OpenDyslexic"/>
                <a:cs typeface="OpenDyslexic"/>
              </a:rPr>
              <a:t>Skills Practice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accent5"/>
              </a:solidFill>
              <a:effectLst/>
              <a:latin typeface="OpenDyslexic"/>
              <a:cs typeface="OpenDyslexic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550298" y="3960533"/>
            <a:ext cx="225005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4"/>
                </a:solidFill>
                <a:effectLst/>
                <a:latin typeface="OpenDyslexic"/>
                <a:cs typeface="OpenDyslexic"/>
              </a:rPr>
              <a:t>Stretch</a:t>
            </a:r>
            <a:endParaRPr lang="en-US" sz="3200" b="1" cap="all" spc="0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chemeClr val="accent4"/>
              </a:solidFill>
              <a:effectLst/>
              <a:latin typeface="OpenDyslexic"/>
              <a:cs typeface="OpenDyslexic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994919" y="664622"/>
            <a:ext cx="4981639" cy="1806835"/>
            <a:chOff x="-2741870" y="7597283"/>
            <a:chExt cx="2736304" cy="1693995"/>
          </a:xfrm>
        </p:grpSpPr>
        <p:sp>
          <p:nvSpPr>
            <p:cNvPr id="46" name="Rounded Rectangle 45"/>
            <p:cNvSpPr/>
            <p:nvPr/>
          </p:nvSpPr>
          <p:spPr>
            <a:xfrm>
              <a:off x="-2741870" y="7635094"/>
              <a:ext cx="2736304" cy="1656184"/>
            </a:xfrm>
            <a:prstGeom prst="roundRect">
              <a:avLst/>
            </a:prstGeom>
            <a:noFill/>
            <a:ln w="38100" cmpd="sng">
              <a:solidFill>
                <a:srgbClr val="4AB1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-2374463" y="7597283"/>
              <a:ext cx="2091948" cy="548256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rgbClr val="002060"/>
                    </a:solidFill>
                    <a:prstDash val="solid"/>
                  </a:ln>
                  <a:solidFill>
                    <a:srgbClr val="4AB151"/>
                  </a:solidFill>
                  <a:effectLst/>
                  <a:latin typeface="OpenDyslexic"/>
                  <a:cs typeface="OpenDyslexic"/>
                </a:rPr>
                <a:t>Memory</a:t>
              </a:r>
              <a:endParaRPr lang="en-US" sz="3200" b="1" cap="all" spc="0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4AB151"/>
                </a:solidFill>
                <a:effectLst/>
                <a:latin typeface="OpenDyslexic"/>
                <a:cs typeface="OpenDyslexic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7504" y="644979"/>
            <a:ext cx="3781589" cy="1855454"/>
            <a:chOff x="107504" y="548680"/>
            <a:chExt cx="2736304" cy="1728192"/>
          </a:xfrm>
        </p:grpSpPr>
        <p:sp>
          <p:nvSpPr>
            <p:cNvPr id="50" name="Rounded Rectangle 49"/>
            <p:cNvSpPr/>
            <p:nvPr/>
          </p:nvSpPr>
          <p:spPr>
            <a:xfrm>
              <a:off x="107504" y="620688"/>
              <a:ext cx="2736304" cy="1656184"/>
            </a:xfrm>
            <a:prstGeom prst="round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6713" y="548680"/>
              <a:ext cx="2177886" cy="563907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FF0000"/>
                  </a:solidFill>
                  <a:effectLst/>
                  <a:latin typeface="OpenDyslexic"/>
                  <a:cs typeface="OpenDyslexic"/>
                </a:rPr>
                <a:t>Literacy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/>
                <a:latin typeface="OpenDyslexic"/>
                <a:cs typeface="OpenDyslexic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217259" y="2539678"/>
            <a:ext cx="2830836" cy="1349886"/>
            <a:chOff x="5773078" y="842777"/>
            <a:chExt cx="2686438" cy="1376189"/>
          </a:xfrm>
        </p:grpSpPr>
        <p:sp>
          <p:nvSpPr>
            <p:cNvPr id="54" name="Rounded Rectangle 53"/>
            <p:cNvSpPr/>
            <p:nvPr/>
          </p:nvSpPr>
          <p:spPr>
            <a:xfrm>
              <a:off x="5773078" y="842777"/>
              <a:ext cx="2686438" cy="1376189"/>
            </a:xfrm>
            <a:prstGeom prst="roundRect">
              <a:avLst/>
            </a:prstGeom>
            <a:noFill/>
            <a:ln w="38100" cmpd="sng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35559" y="861464"/>
              <a:ext cx="2377444" cy="462427"/>
            </a:xfrm>
            <a:prstGeom prst="rect">
              <a:avLst/>
            </a:prstGeom>
            <a:noFill/>
            <a:ln w="38100" cmpd="sng"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all" spc="0" dirty="0" smtClean="0">
                  <a:ln w="9000" cmpd="sng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/>
                  <a:latin typeface="OpenDyslexic"/>
                  <a:cs typeface="OpenDyslexic"/>
                </a:rPr>
                <a:t>Research</a:t>
              </a:r>
              <a:endParaRPr lang="en-US" sz="3200" b="1" cap="all" spc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/>
                <a:latin typeface="OpenDyslexic"/>
                <a:cs typeface="OpenDyslexic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89428" y="-54490"/>
            <a:ext cx="5965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OpenDyslexic"/>
                <a:cs typeface="OpenDyslexic"/>
              </a:rPr>
              <a:t>Angles in Parallel Lines</a:t>
            </a:r>
            <a:endParaRPr lang="en-US" sz="3600" b="1" dirty="0">
              <a:ln w="11430">
                <a:solidFill>
                  <a:schemeClr val="tx1"/>
                </a:solidFill>
              </a:ln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OpenDyslexic"/>
              <a:cs typeface="OpenDyslexic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258076" y="3955712"/>
            <a:ext cx="2786495" cy="2760693"/>
          </a:xfrm>
          <a:prstGeom prst="roundRect">
            <a:avLst/>
          </a:prstGeom>
          <a:noFill/>
          <a:ln w="38100" cmpd="sng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37289" y="1108472"/>
            <a:ext cx="3712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Copy and complete these sentences: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Alternate angles are </a:t>
            </a:r>
            <a:r>
              <a:rPr lang="en-US" sz="1200" dirty="0" smtClean="0">
                <a:latin typeface="OpenDyslexic"/>
                <a:cs typeface="OpenDyslexic"/>
              </a:rPr>
              <a:t>___________.</a:t>
            </a:r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Angles </a:t>
            </a:r>
            <a:r>
              <a:rPr lang="en-US" sz="1200" dirty="0" smtClean="0">
                <a:latin typeface="OpenDyslexic"/>
                <a:cs typeface="OpenDyslexic"/>
              </a:rPr>
              <a:t>around</a:t>
            </a:r>
            <a:r>
              <a:rPr lang="en-US" sz="1200" dirty="0" smtClean="0">
                <a:latin typeface="OpenDyslexic"/>
                <a:cs typeface="OpenDyslexic"/>
              </a:rPr>
              <a:t> </a:t>
            </a:r>
            <a:r>
              <a:rPr lang="en-US" sz="1200" dirty="0" smtClean="0">
                <a:latin typeface="OpenDyslexic"/>
                <a:cs typeface="OpenDyslexic"/>
              </a:rPr>
              <a:t>a ______________ sum to 360°.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Co-interior angles sum to </a:t>
            </a:r>
            <a:r>
              <a:rPr lang="en-US" sz="1200" dirty="0" smtClean="0">
                <a:latin typeface="OpenDyslexic"/>
                <a:cs typeface="OpenDyslexic"/>
              </a:rPr>
              <a:t>______°.</a:t>
            </a:r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Look up the word transversal and write a definition that you understand.</a:t>
            </a:r>
          </a:p>
          <a:p>
            <a:endParaRPr lang="en-US" sz="1200" dirty="0" smtClean="0">
              <a:latin typeface="OpenDyslexic"/>
              <a:cs typeface="OpenDyslexic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263133" y="4601283"/>
            <a:ext cx="27347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  <a:p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283401" y="3022923"/>
            <a:ext cx="286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Find and explain a proof that the interior angles of a triangle sum to 180° using angles in parallel lines.</a:t>
            </a:r>
            <a:endParaRPr lang="en-US" sz="1200" dirty="0">
              <a:latin typeface="OpenDyslexic"/>
              <a:cs typeface="OpenDyslexic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21376" y="1115770"/>
            <a:ext cx="4955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Dyslexic"/>
                <a:cs typeface="OpenDyslexic"/>
              </a:rPr>
              <a:t>Draw diagrams </a:t>
            </a:r>
            <a:r>
              <a:rPr lang="en-US" sz="1200" dirty="0" smtClean="0">
                <a:latin typeface="OpenDyslexic"/>
                <a:cs typeface="OpenDyslexic"/>
              </a:rPr>
              <a:t>for the following. Label them and </a:t>
            </a:r>
            <a:r>
              <a:rPr lang="en-US" sz="1200" dirty="0">
                <a:latin typeface="OpenDyslexic"/>
                <a:cs typeface="OpenDyslexic"/>
              </a:rPr>
              <a:t>write the angle fact next to your diagram. </a:t>
            </a:r>
            <a:endParaRPr lang="en-US" sz="1200" dirty="0" smtClean="0">
              <a:latin typeface="OpenDyslexic"/>
              <a:cs typeface="OpenDyslexic"/>
            </a:endParaRPr>
          </a:p>
          <a:p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Corresponding </a:t>
            </a:r>
            <a:r>
              <a:rPr lang="en-US" sz="1200" dirty="0" smtClean="0">
                <a:latin typeface="OpenDyslexic"/>
                <a:cs typeface="OpenDyslexic"/>
              </a:rPr>
              <a:t>angles</a:t>
            </a:r>
            <a:r>
              <a:rPr lang="en-US" sz="1200" dirty="0">
                <a:latin typeface="OpenDyslexic"/>
                <a:cs typeface="OpenDyslexic"/>
              </a:rPr>
              <a:t>	</a:t>
            </a:r>
            <a:r>
              <a:rPr lang="en-US" sz="1200" dirty="0" smtClean="0">
                <a:latin typeface="OpenDyslexic"/>
                <a:cs typeface="OpenDyslexic"/>
              </a:rPr>
              <a:t>	Adjacent </a:t>
            </a:r>
            <a:r>
              <a:rPr lang="en-US" sz="1200" dirty="0" smtClean="0">
                <a:latin typeface="OpenDyslexic"/>
                <a:cs typeface="OpenDyslexic"/>
              </a:rPr>
              <a:t>angles</a:t>
            </a:r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Vertically </a:t>
            </a:r>
            <a:r>
              <a:rPr lang="en-US" sz="1200" dirty="0">
                <a:latin typeface="OpenDyslexic"/>
                <a:cs typeface="OpenDyslexic"/>
              </a:rPr>
              <a:t>opposite </a:t>
            </a:r>
            <a:r>
              <a:rPr lang="en-US" sz="1200" dirty="0" smtClean="0">
                <a:latin typeface="OpenDyslexic"/>
                <a:cs typeface="OpenDyslexic"/>
              </a:rPr>
              <a:t>angles 		Co-interior angles</a:t>
            </a:r>
            <a:endParaRPr lang="en-US" sz="1200" dirty="0" smtClean="0">
              <a:latin typeface="OpenDyslexic"/>
              <a:cs typeface="OpenDyslexic"/>
            </a:endParaRPr>
          </a:p>
          <a:p>
            <a:r>
              <a:rPr lang="en-US" sz="1200" dirty="0" smtClean="0">
                <a:latin typeface="OpenDyslexic"/>
                <a:cs typeface="OpenDyslexic"/>
              </a:rPr>
              <a:t>Supplementary </a:t>
            </a:r>
            <a:r>
              <a:rPr lang="en-US" sz="1200" dirty="0" smtClean="0">
                <a:latin typeface="OpenDyslexic"/>
                <a:cs typeface="OpenDyslexic"/>
              </a:rPr>
              <a:t>angles		Complementary </a:t>
            </a:r>
            <a:r>
              <a:rPr lang="en-US" sz="1200" dirty="0">
                <a:latin typeface="OpenDyslexic"/>
                <a:cs typeface="OpenDyslexic"/>
              </a:rPr>
              <a:t>angles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6947" y="3015540"/>
            <a:ext cx="5762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Find the missing angles and state the angle fact you used to find it.</a:t>
            </a:r>
          </a:p>
          <a:p>
            <a:r>
              <a:rPr lang="en-US" sz="1200" dirty="0" smtClean="0">
                <a:latin typeface="OpenDyslexic"/>
                <a:cs typeface="OpenDyslexic"/>
              </a:rPr>
              <a:t>If there is more than one angle to be found in the questions, find them in alphabetical order.</a:t>
            </a:r>
            <a:endParaRPr lang="en-US" sz="1200" dirty="0">
              <a:latin typeface="OpenDyslexic"/>
              <a:cs typeface="OpenDyslexic"/>
            </a:endParaRPr>
          </a:p>
        </p:txBody>
      </p:sp>
      <p:pic>
        <p:nvPicPr>
          <p:cNvPr id="3" name="Picture 2" descr="Screen Shot 2016-10-27 at 12.30.3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350" y="3642472"/>
            <a:ext cx="1430222" cy="12525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 descr="Screen Shot 2016-10-27 at 12.30.4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3777" y="5159624"/>
            <a:ext cx="1352212" cy="1428819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Picture 4" descr="Screen Shot 2016-10-27 at 12.30.48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2337" y="3638269"/>
            <a:ext cx="1344693" cy="1269988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6" name="Picture 5" descr="Screen Shot 2016-10-27 at 12.31.0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8946" y="5162311"/>
            <a:ext cx="1455133" cy="126737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7" name="Picture 6" descr="Screen Shot 2016-10-27 at 12.31.1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5310" y="3624965"/>
            <a:ext cx="1375734" cy="1415589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8" name="Picture 7" descr="Screen Shot 2016-10-27 at 12.31.2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65309" y="5190361"/>
            <a:ext cx="1409425" cy="130547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9" name="Picture 8" descr="Screen Shot 2016-10-27 at 12.32.37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9690" y="4775484"/>
            <a:ext cx="1237650" cy="8868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2282" y="3624967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1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9172" y="5153267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2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24467" y="3651941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3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0012" y="5716305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8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71" y="4783860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7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83345" y="5174398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6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77006" y="3620152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5</a:t>
            </a:r>
            <a:endParaRPr lang="en-US" dirty="0">
              <a:latin typeface="OpenDyslexic"/>
              <a:cs typeface="OpenDyslexic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33523" y="5161682"/>
            <a:ext cx="37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enDyslexic"/>
                <a:cs typeface="OpenDyslexic"/>
              </a:rPr>
              <a:t>4</a:t>
            </a:r>
            <a:endParaRPr lang="en-US" dirty="0">
              <a:latin typeface="OpenDyslexic"/>
              <a:cs typeface="OpenDyslexic"/>
            </a:endParaRPr>
          </a:p>
        </p:txBody>
      </p:sp>
      <p:pic>
        <p:nvPicPr>
          <p:cNvPr id="12" name="Picture 11" descr="Screen Shot 2016-10-27 at 12.45.52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3575" y="5645452"/>
            <a:ext cx="1640369" cy="1022369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283399" y="4451231"/>
            <a:ext cx="273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Dyslexic"/>
                <a:cs typeface="OpenDyslexic"/>
              </a:rPr>
              <a:t>Complete as with the skills practice</a:t>
            </a:r>
            <a:endParaRPr lang="en-US" sz="1200" dirty="0">
              <a:latin typeface="OpenDyslexic"/>
              <a:cs typeface="OpenDyslex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48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137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Authorised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RBECKETT</dc:creator>
  <cp:lastModifiedBy>Joanne Morgan</cp:lastModifiedBy>
  <cp:revision>12</cp:revision>
  <dcterms:created xsi:type="dcterms:W3CDTF">2015-12-08T13:33:28Z</dcterms:created>
  <dcterms:modified xsi:type="dcterms:W3CDTF">2016-10-27T13:35:46Z</dcterms:modified>
</cp:coreProperties>
</file>