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9297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708920"/>
            <a:ext cx="3096344" cy="3960440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34433" y="2744112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94473" y="270404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172400" y="2724077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149231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Describe, with an example for each, the </a:t>
            </a:r>
            <a:r>
              <a:rPr lang="en-GB" sz="1200" dirty="0">
                <a:latin typeface="Comic Sans MS" panose="030F0702030302020204" pitchFamily="66" charset="0"/>
              </a:rPr>
              <a:t>meaning of </a:t>
            </a:r>
            <a:r>
              <a:rPr lang="en-GB" sz="1200" dirty="0" smtClean="0">
                <a:latin typeface="Comic Sans MS" panose="030F0702030302020204" pitchFamily="66" charset="0"/>
              </a:rPr>
              <a:t>the words expression</a:t>
            </a:r>
            <a:r>
              <a:rPr lang="en-GB" sz="1200" dirty="0">
                <a:latin typeface="Comic Sans MS" panose="030F0702030302020204" pitchFamily="66" charset="0"/>
              </a:rPr>
              <a:t>, term, </a:t>
            </a:r>
            <a:r>
              <a:rPr lang="en-GB" sz="1200" dirty="0" smtClean="0">
                <a:latin typeface="Comic Sans MS" panose="030F0702030302020204" pitchFamily="66" charset="0"/>
              </a:rPr>
              <a:t>formula and function.  How do you spell the plural of each word too!</a:t>
            </a:r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204371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For three of your other school subjects, not mathematics!, identify a formula you will use in each subject before you are 16 years old….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9674" y="1052736"/>
            <a:ext cx="2942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Letters in algebraic expressions should be expressed in alphabetical order, unless there is a negative </a:t>
            </a:r>
            <a:r>
              <a:rPr lang="en-GB" sz="1200" dirty="0" smtClean="0"/>
              <a:t>term e.g</a:t>
            </a:r>
            <a:r>
              <a:rPr lang="en-GB" sz="1200" dirty="0"/>
              <a:t>. we write “2a + 3h + r” or “y – 3x”.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Where there is a coefficient of 1, there is no need to write the “1” – e.g. we write “y” and not “1y”.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188760" y="2996952"/>
                <a:ext cx="5549629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200" dirty="0" smtClean="0">
                    <a:latin typeface="Comic Sans MS" panose="030F0702030302020204" pitchFamily="66" charset="0"/>
                  </a:rPr>
                  <a:t> 1. </a:t>
                </a:r>
                <a:r>
                  <a:rPr lang="en-GB" sz="1200" dirty="0">
                    <a:latin typeface="Comic Sans MS" panose="030F0702030302020204" pitchFamily="66" charset="0"/>
                  </a:rPr>
                  <a:t>Simplify by collecting like terms:</a:t>
                </a:r>
              </a:p>
              <a:p>
                <a:pPr lvl="0"/>
                <a:r>
                  <a:rPr lang="en-GB" sz="1200" dirty="0" smtClean="0">
                    <a:latin typeface="Comic Sans MS" panose="030F0702030302020204" pitchFamily="66" charset="0"/>
                  </a:rPr>
                  <a:t>      a)  5p </a:t>
                </a:r>
                <a:r>
                  <a:rPr lang="en-GB" sz="1200" dirty="0">
                    <a:latin typeface="Comic Sans MS" panose="030F0702030302020204" pitchFamily="66" charset="0"/>
                  </a:rPr>
                  <a:t>– 2p        b)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7y </a:t>
                </a:r>
                <a:r>
                  <a:rPr lang="en-GB" sz="1200" dirty="0">
                    <a:latin typeface="Comic Sans MS" panose="030F0702030302020204" pitchFamily="66" charset="0"/>
                  </a:rPr>
                  <a:t>– 9y        c)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8t </a:t>
                </a:r>
                <a:r>
                  <a:rPr lang="en-GB" sz="1200" dirty="0">
                    <a:latin typeface="Comic Sans MS" panose="030F0702030302020204" pitchFamily="66" charset="0"/>
                  </a:rPr>
                  <a:t>+ 3i – 6t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– i       </a:t>
                </a:r>
                <a:r>
                  <a:rPr lang="en-GB" sz="1200" dirty="0">
                    <a:latin typeface="Comic Sans MS" panose="030F0702030302020204" pitchFamily="66" charset="0"/>
                  </a:rPr>
                  <a:t>d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)  8h </a:t>
                </a:r>
                <a:r>
                  <a:rPr lang="en-GB" sz="1200" dirty="0">
                    <a:latin typeface="Comic Sans MS" panose="030F0702030302020204" pitchFamily="66" charset="0"/>
                  </a:rPr>
                  <a:t>– (3h + 3k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)</a:t>
                </a:r>
              </a:p>
              <a:p>
                <a:pPr lvl="0"/>
                <a:endParaRPr lang="en-GB" sz="12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en-GB" sz="1200" dirty="0" smtClean="0">
                    <a:latin typeface="Comic Sans MS" panose="030F0702030302020204" pitchFamily="66" charset="0"/>
                  </a:rPr>
                  <a:t> 2.  Expand the following expressions and simplify where possible</a:t>
                </a:r>
              </a:p>
              <a:p>
                <a:pPr lvl="0"/>
                <a:r>
                  <a:rPr lang="en-GB" sz="1200" dirty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    a)  3(2r + 5)    b)  2(4 – 2y)     c)  4 + 3(2d + 5)    d)  5p – 3(2 + 6p)</a:t>
                </a:r>
              </a:p>
              <a:p>
                <a:pPr lvl="0"/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dirty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3. 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a) </a:t>
                </a:r>
                <a:r>
                  <a:rPr lang="en-GB" sz="1200" dirty="0">
                    <a:latin typeface="Comic Sans MS" panose="030F0702030302020204" pitchFamily="66" charset="0"/>
                  </a:rPr>
                  <a:t>Rewrite these statements using correct algebraic notation: </a:t>
                </a:r>
              </a:p>
              <a:p>
                <a:r>
                  <a:rPr lang="en-GB" sz="1200" b="1" dirty="0" smtClean="0">
                    <a:latin typeface="Comic Sans MS" panose="030F0702030302020204" pitchFamily="66" charset="0"/>
                  </a:rPr>
                  <a:t>      i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a </a:t>
                </a:r>
                <a:r>
                  <a:rPr lang="en-GB" sz="1200" dirty="0">
                    <a:latin typeface="Comic Sans MS" panose="030F0702030302020204" pitchFamily="66" charset="0"/>
                  </a:rPr>
                  <a:t>×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i="1" dirty="0" smtClean="0">
                    <a:latin typeface="Comic Sans MS" panose="030F0702030302020204" pitchFamily="66" charset="0"/>
                  </a:rPr>
                  <a:t> 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ii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dirty="0">
                    <a:latin typeface="Comic Sans MS" panose="030F0702030302020204" pitchFamily="66" charset="0"/>
                  </a:rPr>
                  <a:t>4 × </a:t>
                </a:r>
                <a:r>
                  <a:rPr lang="en-GB" sz="1200" i="1" dirty="0" smtClean="0">
                    <a:latin typeface="Comic Sans MS" panose="030F0702030302020204" pitchFamily="66" charset="0"/>
                  </a:rPr>
                  <a:t>b 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iii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dirty="0">
                    <a:latin typeface="Comic Sans MS" panose="030F0702030302020204" pitchFamily="66" charset="0"/>
                  </a:rPr>
                  <a:t>×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dirty="0">
                    <a:latin typeface="Comic Sans MS" panose="030F0702030302020204" pitchFamily="66" charset="0"/>
                  </a:rPr>
                  <a:t>×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i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iv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a </a:t>
                </a:r>
                <a:r>
                  <a:rPr lang="en-GB" sz="1200" dirty="0">
                    <a:latin typeface="Comic Sans MS" panose="030F0702030302020204" pitchFamily="66" charset="0"/>
                  </a:rPr>
                  <a:t>× </a:t>
                </a:r>
                <a:r>
                  <a:rPr lang="en-GB" sz="1200" i="1" dirty="0" smtClean="0">
                    <a:latin typeface="Comic Sans MS" panose="030F0702030302020204" pitchFamily="66" charset="0"/>
                  </a:rPr>
                  <a:t>a  </a:t>
                </a:r>
                <a:r>
                  <a:rPr lang="pt-BR" sz="1200" b="1" dirty="0" smtClean="0">
                    <a:latin typeface="Comic Sans MS" panose="030F0702030302020204" pitchFamily="66" charset="0"/>
                  </a:rPr>
                  <a:t>v</a:t>
                </a:r>
                <a:r>
                  <a:rPr lang="pt-BR" sz="1200" b="1" dirty="0">
                    <a:latin typeface="Comic Sans MS" panose="030F0702030302020204" pitchFamily="66" charset="0"/>
                  </a:rPr>
                  <a:t>) </a:t>
                </a:r>
                <a:r>
                  <a:rPr lang="pt-BR" sz="1200" i="1" dirty="0">
                    <a:latin typeface="Comic Sans MS" panose="030F0702030302020204" pitchFamily="66" charset="0"/>
                  </a:rPr>
                  <a:t>a </a:t>
                </a:r>
                <a:r>
                  <a:rPr lang="pt-BR" sz="1200" dirty="0">
                    <a:latin typeface="Comic Sans MS" panose="030F0702030302020204" pitchFamily="66" charset="0"/>
                  </a:rPr>
                  <a:t>+ </a:t>
                </a:r>
                <a:r>
                  <a:rPr lang="pt-BR" sz="1200" i="1" dirty="0">
                    <a:latin typeface="Comic Sans MS" panose="030F0702030302020204" pitchFamily="66" charset="0"/>
                  </a:rPr>
                  <a:t>a </a:t>
                </a:r>
                <a:r>
                  <a:rPr lang="pt-BR" sz="1200" dirty="0">
                    <a:latin typeface="Comic Sans MS" panose="030F0702030302020204" pitchFamily="66" charset="0"/>
                  </a:rPr>
                  <a:t>+ </a:t>
                </a:r>
                <a:r>
                  <a:rPr lang="pt-BR" sz="1200" i="1" dirty="0">
                    <a:latin typeface="Comic Sans MS" panose="030F0702030302020204" pitchFamily="66" charset="0"/>
                  </a:rPr>
                  <a:t>a </a:t>
                </a:r>
                <a:r>
                  <a:rPr lang="pt-BR" sz="1200" dirty="0">
                    <a:latin typeface="Comic Sans MS" panose="030F0702030302020204" pitchFamily="66" charset="0"/>
                  </a:rPr>
                  <a:t>+ </a:t>
                </a:r>
                <a:r>
                  <a:rPr lang="pt-BR" sz="1200" i="1" dirty="0" smtClean="0">
                    <a:latin typeface="Comic Sans MS" panose="030F0702030302020204" pitchFamily="66" charset="0"/>
                  </a:rPr>
                  <a:t>a  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vi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dirty="0">
                    <a:latin typeface="Comic Sans MS" panose="030F0702030302020204" pitchFamily="66" charset="0"/>
                  </a:rPr>
                  <a:t>4 ×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dirty="0">
                    <a:latin typeface="Comic Sans MS" panose="030F0702030302020204" pitchFamily="66" charset="0"/>
                  </a:rPr>
                  <a:t>× </a:t>
                </a:r>
                <a:r>
                  <a:rPr lang="en-GB" sz="1200" i="1" dirty="0" smtClean="0">
                    <a:latin typeface="Comic Sans MS" panose="030F0702030302020204" pitchFamily="66" charset="0"/>
                  </a:rPr>
                  <a:t>a</a:t>
                </a:r>
              </a:p>
              <a:p>
                <a:r>
                  <a:rPr lang="en-GB" sz="1200" i="1" dirty="0"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b="1" dirty="0" smtClean="0">
                    <a:latin typeface="Comic Sans MS" panose="030F0702030302020204" pitchFamily="66" charset="0"/>
                  </a:rPr>
                  <a:t>    b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dirty="0">
                    <a:latin typeface="Comic Sans MS" panose="030F0702030302020204" pitchFamily="66" charset="0"/>
                  </a:rPr>
                  <a:t>Write the expression a ÷ b in a different way </a:t>
                </a:r>
              </a:p>
              <a:p>
                <a:pPr lvl="0"/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dirty="0" smtClean="0">
                    <a:latin typeface="Comic Sans MS" panose="030F0702030302020204" pitchFamily="66" charset="0"/>
                  </a:rPr>
                  <a:t> 4. 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Evaluate</a:t>
                </a:r>
                <a:r>
                  <a:rPr lang="en-GB" sz="1200" dirty="0">
                    <a:latin typeface="Comic Sans MS" panose="030F0702030302020204" pitchFamily="66" charset="0"/>
                  </a:rPr>
                  <a:t>: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a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dirty="0">
                    <a:latin typeface="Comic Sans MS" panose="030F0702030302020204" pitchFamily="66" charset="0"/>
                  </a:rPr>
                  <a:t>5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a </a:t>
                </a:r>
                <a:r>
                  <a:rPr lang="en-GB" sz="1200" dirty="0">
                    <a:latin typeface="Comic Sans MS" panose="030F0702030302020204" pitchFamily="66" charset="0"/>
                  </a:rPr>
                  <a:t>+ 8 when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a </a:t>
                </a:r>
                <a:r>
                  <a:rPr lang="en-GB" sz="1200" dirty="0">
                    <a:latin typeface="Comic Sans MS" panose="030F0702030302020204" pitchFamily="66" charset="0"/>
                  </a:rPr>
                  <a:t>= 3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 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b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dirty="0">
                    <a:latin typeface="Comic Sans MS" panose="030F0702030302020204" pitchFamily="66" charset="0"/>
                  </a:rPr>
                  <a:t>3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dirty="0">
                    <a:latin typeface="Comic Sans MS" panose="030F0702030302020204" pitchFamily="66" charset="0"/>
                  </a:rPr>
                  <a:t>– 20 when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b </a:t>
                </a:r>
                <a:r>
                  <a:rPr lang="en-GB" sz="1200" dirty="0">
                    <a:latin typeface="Comic Sans MS" panose="030F0702030302020204" pitchFamily="66" charset="0"/>
                  </a:rPr>
                  <a:t>= 5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 </a:t>
                </a:r>
              </a:p>
              <a:p>
                <a:r>
                  <a:rPr lang="en-GB" sz="1200" b="1" dirty="0">
                    <a:latin typeface="Comic Sans MS" panose="030F0702030302020204" pitchFamily="66" charset="0"/>
                  </a:rPr>
                  <a:t> </a:t>
                </a:r>
                <a:r>
                  <a:rPr lang="en-GB" sz="1200" b="1" dirty="0" smtClean="0">
                    <a:latin typeface="Comic Sans MS" panose="030F0702030302020204" pitchFamily="66" charset="0"/>
                  </a:rPr>
                  <a:t>              c</a:t>
                </a:r>
                <a:r>
                  <a:rPr lang="en-GB" sz="1200" b="1" dirty="0">
                    <a:latin typeface="Comic Sans MS" panose="030F0702030302020204" pitchFamily="66" charset="0"/>
                  </a:rPr>
                  <a:t>) </a:t>
                </a:r>
                <a:r>
                  <a:rPr lang="en-GB" sz="1200" i="1" dirty="0">
                    <a:latin typeface="Comic Sans MS" panose="030F0702030302020204" pitchFamily="66" charset="0"/>
                  </a:rPr>
                  <a:t>A </a:t>
                </a:r>
                <a:r>
                  <a:rPr lang="en-GB" sz="1200" dirty="0">
                    <a:latin typeface="Comic Sans MS" panose="030F0702030302020204" pitchFamily="66" charset="0"/>
                  </a:rPr>
                  <a:t>=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i="1" dirty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>
                    <a:latin typeface="Comic Sans MS" panose="030F0702030302020204" pitchFamily="66" charset="0"/>
                  </a:rPr>
                  <a:t>=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4   d)  4t – 5k when t = 3 and k = 2</a:t>
                </a: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dirty="0" smtClean="0">
                    <a:latin typeface="Comic Sans MS" panose="030F0702030302020204" pitchFamily="66" charset="0"/>
                  </a:rPr>
                  <a:t> 5. A pencil costs 20 pence.  What is the cost of buying m pencils?</a:t>
                </a: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266700" indent="-266700"/>
                <a:r>
                  <a:rPr lang="en-GB" sz="1200" dirty="0" smtClean="0">
                    <a:latin typeface="Comic Sans MS" panose="030F0702030302020204" pitchFamily="66" charset="0"/>
                  </a:rPr>
                  <a:t> 6. A book of six identical stamps costs y pence.  What is the cost of one stamp?</a:t>
                </a:r>
              </a:p>
              <a:p>
                <a:endParaRPr lang="en-GB" sz="1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0" y="2996952"/>
                <a:ext cx="5549629" cy="360098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563888" y="15976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Algebraic proficiency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4" name="Picture 23" descr="log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984" y="65591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012160" y="3356992"/>
                <a:ext cx="2654079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200" dirty="0" smtClean="0">
                    <a:latin typeface="Comic Sans MS" panose="030F0702030302020204" pitchFamily="66" charset="0"/>
                  </a:rPr>
                  <a:t>Write an expression for the</a:t>
                </a:r>
              </a:p>
              <a:p>
                <a:r>
                  <a:rPr lang="en-GB" sz="1200" dirty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   perimeter of this shape</a:t>
                </a: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endParaRPr lang="en-GB" sz="1200" dirty="0" smtClean="0">
                  <a:latin typeface="Comic Sans MS" panose="030F0702030302020204" pitchFamily="66" charset="0"/>
                </a:endParaRP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endParaRPr lang="en-GB" sz="1200" dirty="0" smtClean="0">
                  <a:latin typeface="Comic Sans MS" panose="030F0702030302020204" pitchFamily="66" charset="0"/>
                </a:endParaRP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endParaRPr lang="en-GB" sz="1200" dirty="0" smtClean="0">
                  <a:latin typeface="Comic Sans MS" panose="030F0702030302020204" pitchFamily="66" charset="0"/>
                </a:endParaRP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endParaRPr lang="en-GB" sz="1200" dirty="0" smtClean="0">
                  <a:latin typeface="Comic Sans MS" panose="030F0702030302020204" pitchFamily="66" charset="0"/>
                </a:endParaRP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dirty="0" smtClean="0">
                    <a:latin typeface="Comic Sans MS" panose="030F0702030302020204" pitchFamily="66" charset="0"/>
                  </a:rPr>
                  <a:t>2. Expand and simplify the </a:t>
                </a:r>
              </a:p>
              <a:p>
                <a:r>
                  <a:rPr lang="en-GB" sz="1200" dirty="0">
                    <a:latin typeface="Comic Sans MS" panose="030F0702030302020204" pitchFamily="66" charset="0"/>
                  </a:rPr>
                  <a:t> </a:t>
                </a:r>
                <a:r>
                  <a:rPr lang="en-GB" sz="1200" dirty="0" smtClean="0">
                    <a:latin typeface="Comic Sans MS" panose="030F0702030302020204" pitchFamily="66" charset="0"/>
                  </a:rPr>
                  <a:t>   following expression:</a:t>
                </a:r>
              </a:p>
              <a:p>
                <a:endParaRPr lang="en-GB" sz="1200" dirty="0">
                  <a:latin typeface="Comic Sans MS" panose="030F0702030302020204" pitchFamily="66" charset="0"/>
                </a:endParaRPr>
              </a:p>
              <a:p>
                <a:r>
                  <a:rPr lang="en-GB" sz="1200" dirty="0" smtClean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+5(2−7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356992"/>
                <a:ext cx="2654079" cy="289310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l="-688" t="-1266" b="-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86065" y="3805285"/>
            <a:ext cx="1832404" cy="1423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113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Pye - Head of Mathematics</dc:creator>
  <cp:lastModifiedBy>Joanne Morgan</cp:lastModifiedBy>
  <cp:revision>7</cp:revision>
  <dcterms:created xsi:type="dcterms:W3CDTF">2015-07-15T07:44:14Z</dcterms:created>
  <dcterms:modified xsi:type="dcterms:W3CDTF">2015-08-27T16:47:10Z</dcterms:modified>
</cp:coreProperties>
</file>