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77050" cy="965676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3F65B4-95F4-404F-AA3E-63FF7E1C0F63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85F458-88EE-4295-A448-8372D1328547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B2B0FE-AB32-4EDD-A97F-12F537793627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18F9B7-42D2-4F27-BE0E-5EFA7C4997EA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51A7D9-5163-4EBA-874D-50D57DF75C79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91125D-7F8A-4AF2-9785-8945C263ECAE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5050F0-CB94-4908-84D1-44B528702AF6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8A1C6D-515E-4C87-9E87-B61BAFD54A2E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01858D-60C9-4C98-B449-DFB9762A83D5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E430FD-61B7-4EBD-ABA4-B27418AADDFE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20CA4A-32A4-46A8-841D-39C91FBD7162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BFE50434-BD1E-4ED1-A7B6-74916BB52520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142875" y="71438"/>
            <a:ext cx="2844800" cy="17732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051" name="Rectangle 7"/>
          <p:cNvSpPr>
            <a:spLocks noChangeArrowheads="1"/>
          </p:cNvSpPr>
          <p:nvPr/>
        </p:nvSpPr>
        <p:spPr bwMode="auto">
          <a:xfrm>
            <a:off x="71438" y="1989138"/>
            <a:ext cx="5940425" cy="47974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052" name="Rectangle 8"/>
          <p:cNvSpPr>
            <a:spLocks noChangeArrowheads="1"/>
          </p:cNvSpPr>
          <p:nvPr/>
        </p:nvSpPr>
        <p:spPr bwMode="auto">
          <a:xfrm>
            <a:off x="6156325" y="1989138"/>
            <a:ext cx="2879725" cy="47513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053" name="WordArt 9"/>
          <p:cNvSpPr>
            <a:spLocks noChangeArrowheads="1" noChangeShapeType="1" noTextEdit="1"/>
          </p:cNvSpPr>
          <p:nvPr/>
        </p:nvSpPr>
        <p:spPr bwMode="auto">
          <a:xfrm>
            <a:off x="971550" y="115888"/>
            <a:ext cx="1223963" cy="287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alibri"/>
              </a:rPr>
              <a:t>Vocabulary</a:t>
            </a:r>
          </a:p>
        </p:txBody>
      </p:sp>
      <p:sp>
        <p:nvSpPr>
          <p:cNvPr id="2054" name="Rectangle 28"/>
          <p:cNvSpPr>
            <a:spLocks noChangeArrowheads="1"/>
          </p:cNvSpPr>
          <p:nvPr/>
        </p:nvSpPr>
        <p:spPr bwMode="auto">
          <a:xfrm>
            <a:off x="3132138" y="71438"/>
            <a:ext cx="2879725" cy="17732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055" name="WordArt 29"/>
          <p:cNvSpPr>
            <a:spLocks noChangeArrowheads="1" noChangeShapeType="1" noTextEdit="1"/>
          </p:cNvSpPr>
          <p:nvPr/>
        </p:nvSpPr>
        <p:spPr bwMode="auto">
          <a:xfrm>
            <a:off x="3924300" y="115888"/>
            <a:ext cx="1222375" cy="2174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alibri"/>
              </a:rPr>
              <a:t>Research</a:t>
            </a:r>
          </a:p>
        </p:txBody>
      </p:sp>
      <p:sp>
        <p:nvSpPr>
          <p:cNvPr id="2056" name="Rectangle 30"/>
          <p:cNvSpPr>
            <a:spLocks noChangeArrowheads="1"/>
          </p:cNvSpPr>
          <p:nvPr/>
        </p:nvSpPr>
        <p:spPr bwMode="auto">
          <a:xfrm>
            <a:off x="6156325" y="71438"/>
            <a:ext cx="2879725" cy="17732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057" name="WordArt 31"/>
          <p:cNvSpPr>
            <a:spLocks noChangeArrowheads="1" noChangeShapeType="1" noTextEdit="1"/>
          </p:cNvSpPr>
          <p:nvPr/>
        </p:nvSpPr>
        <p:spPr bwMode="auto">
          <a:xfrm>
            <a:off x="6948488" y="115888"/>
            <a:ext cx="1223962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alibri"/>
              </a:rPr>
              <a:t>Memory</a:t>
            </a:r>
          </a:p>
        </p:txBody>
      </p:sp>
      <p:sp>
        <p:nvSpPr>
          <p:cNvPr id="2061" name="TextBox 1"/>
          <p:cNvSpPr txBox="1">
            <a:spLocks noChangeArrowheads="1"/>
          </p:cNvSpPr>
          <p:nvPr/>
        </p:nvSpPr>
        <p:spPr bwMode="auto">
          <a:xfrm>
            <a:off x="142875" y="404813"/>
            <a:ext cx="281463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1600" dirty="0" smtClean="0">
                <a:latin typeface="+mn-lt"/>
              </a:rPr>
              <a:t>Place value, hundred, thousand, million, tenths, hundredths, approximately positive, negative, integer, decimals</a:t>
            </a:r>
          </a:p>
        </p:txBody>
      </p:sp>
      <p:sp>
        <p:nvSpPr>
          <p:cNvPr id="2062" name="TextBox 2"/>
          <p:cNvSpPr txBox="1">
            <a:spLocks noChangeArrowheads="1"/>
          </p:cNvSpPr>
          <p:nvPr/>
        </p:nvSpPr>
        <p:spPr bwMode="auto">
          <a:xfrm>
            <a:off x="3132138" y="333375"/>
            <a:ext cx="2808287" cy="153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1200" dirty="0" smtClean="0">
                <a:latin typeface="+mn-lt"/>
              </a:rPr>
              <a:t>Think about your own Maths ability and complete the attached “Confidence Review Sheet”. </a:t>
            </a:r>
            <a:r>
              <a:rPr lang="en-GB" altLang="en-US" sz="1400" dirty="0" smtClean="0">
                <a:latin typeface="+mn-lt"/>
              </a:rPr>
              <a:t>SPEND THE MAJORITY OF YOUR TIME ON THIS. THINK CAREFULLY ABOUT YOUR ANSWERS.</a:t>
            </a:r>
            <a:endParaRPr lang="en-GB" altLang="en-US" sz="1100" dirty="0" smtClean="0">
              <a:latin typeface="+mn-lt"/>
            </a:endParaRPr>
          </a:p>
        </p:txBody>
      </p:sp>
      <p:sp>
        <p:nvSpPr>
          <p:cNvPr id="2060" name="AutoShape 19" descr="Image result for pre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" name="WordArt 12"/>
          <p:cNvSpPr>
            <a:spLocks noChangeArrowheads="1" noChangeShapeType="1" noTextEdit="1"/>
          </p:cNvSpPr>
          <p:nvPr/>
        </p:nvSpPr>
        <p:spPr bwMode="auto">
          <a:xfrm>
            <a:off x="1476375" y="2060575"/>
            <a:ext cx="316706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alibri"/>
              </a:rPr>
              <a:t>Skill Practice</a:t>
            </a:r>
          </a:p>
        </p:txBody>
      </p:sp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155575" y="2730500"/>
            <a:ext cx="5784850" cy="424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GB" sz="1200" u="sng"/>
              <a:t>Band 5</a:t>
            </a:r>
          </a:p>
          <a:p>
            <a:pPr eaLnBrk="1" hangingPunct="1"/>
            <a:r>
              <a:rPr lang="en-GB" sz="1200"/>
              <a:t>Answer the following questions showing your working:</a:t>
            </a:r>
          </a:p>
          <a:p>
            <a:pPr eaLnBrk="1" hangingPunct="1"/>
            <a:r>
              <a:rPr lang="en-GB" sz="1200"/>
              <a:t>1a) 3568 + 5687	1b) 87564 + 4568	1c) 325.25 + 8976.09</a:t>
            </a:r>
          </a:p>
          <a:p>
            <a:pPr eaLnBrk="1" hangingPunct="1"/>
            <a:r>
              <a:rPr lang="en-GB" sz="1200"/>
              <a:t>2a) 238.5 + 808.2 + 8235.8	2b) 579.2 + 874 – 25.15</a:t>
            </a:r>
          </a:p>
          <a:p>
            <a:pPr eaLnBrk="1" hangingPunct="1"/>
            <a:r>
              <a:rPr lang="en-GB" sz="1200"/>
              <a:t>3) Write numbers in the boxes to make the calculation correct</a:t>
            </a:r>
          </a:p>
          <a:p>
            <a:pPr eaLnBrk="1" hangingPunct="1"/>
            <a:endParaRPr lang="en-GB" sz="1200" u="sng"/>
          </a:p>
          <a:p>
            <a:pPr eaLnBrk="1" hangingPunct="1"/>
            <a:endParaRPr lang="en-GB" sz="1200" u="sng"/>
          </a:p>
          <a:p>
            <a:pPr eaLnBrk="1" hangingPunct="1"/>
            <a:endParaRPr lang="en-GB" sz="1200" u="sng"/>
          </a:p>
          <a:p>
            <a:pPr eaLnBrk="1" hangingPunct="1"/>
            <a:endParaRPr lang="en-GB" sz="1200" u="sng"/>
          </a:p>
          <a:p>
            <a:pPr eaLnBrk="1" hangingPunct="1"/>
            <a:endParaRPr lang="en-GB" sz="1200" u="sng"/>
          </a:p>
          <a:p>
            <a:pPr eaLnBrk="1" hangingPunct="1"/>
            <a:endParaRPr lang="en-GB" sz="1200" u="sng"/>
          </a:p>
          <a:p>
            <a:pPr eaLnBrk="1" hangingPunct="1"/>
            <a:r>
              <a:rPr lang="en-GB" sz="1200" u="sng"/>
              <a:t>Band 6</a:t>
            </a:r>
          </a:p>
          <a:p>
            <a:pPr eaLnBrk="1" hangingPunct="1"/>
            <a:r>
              <a:rPr lang="en-GB" sz="1200"/>
              <a:t>Answer the following questions showing your working:</a:t>
            </a:r>
          </a:p>
          <a:p>
            <a:pPr eaLnBrk="1" hangingPunct="1"/>
            <a:r>
              <a:rPr lang="en-GB" sz="1200"/>
              <a:t>1a) 3565.8 + 526.87	1b) 8075.64 + 45456.08	1c) 325.25 + ____ = 8576.9</a:t>
            </a:r>
          </a:p>
          <a:p>
            <a:pPr eaLnBrk="1" hangingPunct="1"/>
            <a:r>
              <a:rPr lang="en-GB" sz="1200"/>
              <a:t>2a) 238.05 + 5808.22 + 80235.8	2b) 5879.2 + 9874 – 25.15</a:t>
            </a:r>
          </a:p>
          <a:p>
            <a:r>
              <a:rPr lang="en-GB" sz="1200"/>
              <a:t>3) </a:t>
            </a:r>
            <a:r>
              <a:rPr lang="en-US" sz="1200"/>
              <a:t>Mr Cumpstey has </a:t>
            </a:r>
            <a:r>
              <a:rPr lang="en-US" sz="1200" b="1"/>
              <a:t>5 more </a:t>
            </a:r>
            <a:r>
              <a:rPr lang="en-US" sz="1200"/>
              <a:t>marbles than Mr Bird.</a:t>
            </a:r>
            <a:endParaRPr lang="en-GB" sz="1200"/>
          </a:p>
          <a:p>
            <a:r>
              <a:rPr lang="en-US" sz="1200"/>
              <a:t>Mr Bird has </a:t>
            </a:r>
            <a:r>
              <a:rPr lang="en-US" sz="1200" b="1"/>
              <a:t>2 more </a:t>
            </a:r>
            <a:r>
              <a:rPr lang="en-US" sz="1200"/>
              <a:t>marbles than Mrs Smith.</a:t>
            </a:r>
            <a:endParaRPr lang="en-GB" sz="1200"/>
          </a:p>
          <a:p>
            <a:r>
              <a:rPr lang="en-US" sz="1200"/>
              <a:t>Altogether they have </a:t>
            </a:r>
            <a:r>
              <a:rPr lang="en-US" sz="1200" b="1"/>
              <a:t>30 </a:t>
            </a:r>
            <a:r>
              <a:rPr lang="en-US" sz="1200"/>
              <a:t>marbles.</a:t>
            </a:r>
            <a:endParaRPr lang="en-GB" sz="1200"/>
          </a:p>
          <a:p>
            <a:r>
              <a:rPr lang="en-US" sz="1200"/>
              <a:t> </a:t>
            </a:r>
            <a:endParaRPr lang="en-GB" sz="1200"/>
          </a:p>
          <a:p>
            <a:r>
              <a:rPr lang="en-US" sz="1200"/>
              <a:t>How many marbles does each adult have?</a:t>
            </a:r>
            <a:endParaRPr lang="en-GB" sz="1200"/>
          </a:p>
          <a:p>
            <a:pPr eaLnBrk="1" hangingPunct="1"/>
            <a:endParaRPr lang="en-GB" sz="1200"/>
          </a:p>
          <a:p>
            <a:pPr eaLnBrk="1" hangingPunct="1"/>
            <a:endParaRPr lang="en-GB" sz="1200"/>
          </a:p>
        </p:txBody>
      </p:sp>
      <p:sp>
        <p:nvSpPr>
          <p:cNvPr id="2063" name="WordArt 12"/>
          <p:cNvSpPr>
            <a:spLocks noChangeArrowheads="1" noChangeShapeType="1" noTextEdit="1"/>
          </p:cNvSpPr>
          <p:nvPr/>
        </p:nvSpPr>
        <p:spPr bwMode="auto">
          <a:xfrm>
            <a:off x="1498600" y="2435225"/>
            <a:ext cx="316706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alibri"/>
              </a:rPr>
              <a:t>Addition</a:t>
            </a:r>
          </a:p>
        </p:txBody>
      </p:sp>
      <p:sp>
        <p:nvSpPr>
          <p:cNvPr id="2064" name="WordArt 13"/>
          <p:cNvSpPr>
            <a:spLocks noChangeArrowheads="1" noChangeShapeType="1" noTextEdit="1"/>
          </p:cNvSpPr>
          <p:nvPr/>
        </p:nvSpPr>
        <p:spPr bwMode="auto">
          <a:xfrm>
            <a:off x="6877050" y="2060575"/>
            <a:ext cx="1512888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Stretch!</a:t>
            </a:r>
          </a:p>
        </p:txBody>
      </p:sp>
      <p:sp>
        <p:nvSpPr>
          <p:cNvPr id="19" name="TextBox 2"/>
          <p:cNvSpPr txBox="1">
            <a:spLocks noChangeArrowheads="1"/>
          </p:cNvSpPr>
          <p:nvPr/>
        </p:nvSpPr>
        <p:spPr bwMode="auto">
          <a:xfrm>
            <a:off x="6191250" y="550863"/>
            <a:ext cx="2808288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1600" dirty="0" smtClean="0">
                <a:latin typeface="+mn-lt"/>
              </a:rPr>
              <a:t>Practice your mental maths targets so you are closer to moving up a level on your Numeracy Passport.</a:t>
            </a:r>
            <a:endParaRPr lang="en-GB" altLang="en-US" sz="1200" dirty="0" smtClean="0">
              <a:latin typeface="+mn-lt"/>
            </a:endParaRPr>
          </a:p>
        </p:txBody>
      </p:sp>
      <p:pic>
        <p:nvPicPr>
          <p:cNvPr id="2066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59563" y="2565400"/>
            <a:ext cx="1873250" cy="395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7" name="Picture 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8463" y="3775075"/>
            <a:ext cx="2805112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3783</TotalTime>
  <Words>93</Words>
  <Application>Microsoft Office PowerPoint</Application>
  <PresentationFormat>On-screen Show (4:3)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Default Design</vt:lpstr>
      <vt:lpstr>Slide 1</vt:lpstr>
    </vt:vector>
  </TitlesOfParts>
  <Company>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FOS</dc:creator>
  <cp:lastModifiedBy>Joanne Morgan</cp:lastModifiedBy>
  <cp:revision>27</cp:revision>
  <cp:lastPrinted>2014-09-25T20:54:02Z</cp:lastPrinted>
  <dcterms:created xsi:type="dcterms:W3CDTF">2014-07-24T18:08:34Z</dcterms:created>
  <dcterms:modified xsi:type="dcterms:W3CDTF">2015-10-03T20:03:25Z</dcterms:modified>
</cp:coreProperties>
</file>