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020" y="-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69DA-1C97-413F-9D87-B5A97A84F364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F607-0A08-4256-ADCF-B4D916B1D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5727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69DA-1C97-413F-9D87-B5A97A84F364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F607-0A08-4256-ADCF-B4D916B1D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3247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69DA-1C97-413F-9D87-B5A97A84F364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F607-0A08-4256-ADCF-B4D916B1D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8909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69DA-1C97-413F-9D87-B5A97A84F364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F607-0A08-4256-ADCF-B4D916B1D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6737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69DA-1C97-413F-9D87-B5A97A84F364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F607-0A08-4256-ADCF-B4D916B1D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2698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69DA-1C97-413F-9D87-B5A97A84F364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F607-0A08-4256-ADCF-B4D916B1D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97165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69DA-1C97-413F-9D87-B5A97A84F364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F607-0A08-4256-ADCF-B4D916B1D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04087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69DA-1C97-413F-9D87-B5A97A84F364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F607-0A08-4256-ADCF-B4D916B1D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9638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69DA-1C97-413F-9D87-B5A97A84F364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F607-0A08-4256-ADCF-B4D916B1D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3880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69DA-1C97-413F-9D87-B5A97A84F364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F607-0A08-4256-ADCF-B4D916B1D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3892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469DA-1C97-413F-9D87-B5A97A84F364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F607-0A08-4256-ADCF-B4D916B1D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5487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469DA-1C97-413F-9D87-B5A97A84F364}" type="datetimeFigureOut">
              <a:rPr lang="en-GB" smtClean="0"/>
              <a:pPr/>
              <a:t>22/07/2017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F607-0A08-4256-ADCF-B4D916B1D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064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7.png"/><Relationship Id="rId18" Type="http://schemas.openxmlformats.org/officeDocument/2006/relationships/image" Target="../media/image11.png"/><Relationship Id="rId3" Type="http://schemas.openxmlformats.org/officeDocument/2006/relationships/image" Target="../media/image2.png"/><Relationship Id="rId21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17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openxmlformats.org/officeDocument/2006/relationships/image" Target="../media/image9.png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gif"/><Relationship Id="rId23" Type="http://schemas.openxmlformats.org/officeDocument/2006/relationships/image" Target="../media/image16.png"/><Relationship Id="rId10" Type="http://schemas.microsoft.com/office/2007/relationships/hdphoto" Target="../media/hdphoto4.wdp"/><Relationship Id="rId19" Type="http://schemas.openxmlformats.org/officeDocument/2006/relationships/image" Target="../media/image12.png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microsoft.com/office/2007/relationships/hdphoto" Target="../media/hdphoto6.wdp"/><Relationship Id="rId2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7.png"/><Relationship Id="rId18" Type="http://schemas.openxmlformats.org/officeDocument/2006/relationships/image" Target="../media/image11.png"/><Relationship Id="rId26" Type="http://schemas.openxmlformats.org/officeDocument/2006/relationships/image" Target="../media/image20.png"/><Relationship Id="rId3" Type="http://schemas.openxmlformats.org/officeDocument/2006/relationships/image" Target="../media/image2.png"/><Relationship Id="rId21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17" Type="http://schemas.openxmlformats.org/officeDocument/2006/relationships/image" Target="../media/image10.png"/><Relationship Id="rId25" Type="http://schemas.openxmlformats.org/officeDocument/2006/relationships/image" Target="../media/image19.png"/><Relationship Id="rId2" Type="http://schemas.openxmlformats.org/officeDocument/2006/relationships/image" Target="../media/image1.png"/><Relationship Id="rId16" Type="http://schemas.openxmlformats.org/officeDocument/2006/relationships/image" Target="../media/image9.png"/><Relationship Id="rId20" Type="http://schemas.openxmlformats.org/officeDocument/2006/relationships/image" Target="../media/image13.png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24" Type="http://schemas.openxmlformats.org/officeDocument/2006/relationships/image" Target="../media/image18.png"/><Relationship Id="rId5" Type="http://schemas.openxmlformats.org/officeDocument/2006/relationships/image" Target="../media/image3.png"/><Relationship Id="rId15" Type="http://schemas.openxmlformats.org/officeDocument/2006/relationships/image" Target="../media/image8.gif"/><Relationship Id="rId23" Type="http://schemas.openxmlformats.org/officeDocument/2006/relationships/image" Target="../media/image16.png"/><Relationship Id="rId28" Type="http://schemas.openxmlformats.org/officeDocument/2006/relationships/image" Target="../media/image22.png"/><Relationship Id="rId10" Type="http://schemas.microsoft.com/office/2007/relationships/hdphoto" Target="../media/hdphoto4.wdp"/><Relationship Id="rId19" Type="http://schemas.openxmlformats.org/officeDocument/2006/relationships/image" Target="../media/image12.png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microsoft.com/office/2007/relationships/hdphoto" Target="../media/hdphoto6.wdp"/><Relationship Id="rId22" Type="http://schemas.openxmlformats.org/officeDocument/2006/relationships/image" Target="../media/image17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6666108" y="184664"/>
            <a:ext cx="3107304" cy="14773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167735" y="1495998"/>
            <a:ext cx="2730565" cy="52278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91068" y="369330"/>
            <a:ext cx="6351822" cy="9416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91069" y="0"/>
            <a:ext cx="1334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Translations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-95113" y="655513"/>
            <a:ext cx="941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n w="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Literacy</a:t>
            </a:r>
            <a:endParaRPr lang="en-GB" dirty="0">
              <a:ln w="0">
                <a:solidFill>
                  <a:srgbClr val="7030A0"/>
                </a:solidFill>
              </a:ln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0401" y="369330"/>
            <a:ext cx="5242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The Hungry Caterpillar has eaten the vowels from these words! Save the day and fill them back in.</a:t>
            </a:r>
            <a:endParaRPr lang="en-GB" sz="1200" dirty="0"/>
          </a:p>
        </p:txBody>
      </p:sp>
      <p:pic>
        <p:nvPicPr>
          <p:cNvPr id="1026" name="Picture 2" descr="Image result for caterpillar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584" y="404926"/>
            <a:ext cx="887642" cy="59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45697" y="900675"/>
            <a:ext cx="1098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H_r_z_nt_l</a:t>
            </a:r>
            <a:endParaRPr lang="en-GB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956272" y="900675"/>
            <a:ext cx="883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V_rt_c_l</a:t>
            </a:r>
            <a:endParaRPr lang="en-GB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152364" y="900675"/>
            <a:ext cx="7681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_r_g_n</a:t>
            </a:r>
            <a:endParaRPr lang="en-GB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4233040" y="900675"/>
            <a:ext cx="7344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V_ct_r</a:t>
            </a:r>
            <a:endParaRPr lang="en-GB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280054" y="900675"/>
            <a:ext cx="13023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C_-_rd_n_t_s</a:t>
            </a:r>
            <a:endParaRPr lang="en-GB" sz="1600" dirty="0"/>
          </a:p>
        </p:txBody>
      </p:sp>
      <p:pic>
        <p:nvPicPr>
          <p:cNvPr id="14" name="Picture 13"/>
          <p:cNvPicPr/>
          <p:nvPr/>
        </p:nvPicPr>
        <p:blipFill>
          <a:blip r:embed="rId3" cstate="print">
            <a:clrChange>
              <a:clrFrom>
                <a:srgbClr val="ACACAC"/>
              </a:clrFrom>
              <a:clrTo>
                <a:srgbClr val="ACACAC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490571" y="5584978"/>
            <a:ext cx="136398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/>
          <p:nvPr/>
        </p:nvPicPr>
        <p:blipFill>
          <a:blip r:embed="rId5" cstate="print">
            <a:clrChange>
              <a:clrFrom>
                <a:srgbClr val="ACACAC"/>
              </a:clrFrom>
              <a:clrTo>
                <a:srgbClr val="ACACAC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flipH="1">
            <a:off x="1582646" y="4103478"/>
            <a:ext cx="127190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/>
          <p:cNvPicPr/>
          <p:nvPr/>
        </p:nvPicPr>
        <p:blipFill>
          <a:blip r:embed="rId7" cstate="print">
            <a:clrChange>
              <a:clrFrom>
                <a:srgbClr val="ACACAC"/>
              </a:clrFrom>
              <a:clrTo>
                <a:srgbClr val="ACACAC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22997" y="5423053"/>
            <a:ext cx="100520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/>
          <p:nvPr/>
        </p:nvPicPr>
        <p:blipFill>
          <a:blip r:embed="rId9" cstate="print">
            <a:clrChange>
              <a:clrFrom>
                <a:srgbClr val="ACACAC"/>
              </a:clrFrom>
              <a:clrTo>
                <a:srgbClr val="ACACAC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08483" y="4099413"/>
            <a:ext cx="9239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/>
          <p:nvPr/>
        </p:nvPicPr>
        <p:blipFill>
          <a:blip r:embed="rId11" cstate="print">
            <a:clrChange>
              <a:clrFrom>
                <a:srgbClr val="ACACAC"/>
              </a:clrFrom>
              <a:clrTo>
                <a:srgbClr val="ACACAC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91068" y="2598125"/>
            <a:ext cx="108394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/>
          <p:cNvPicPr/>
          <p:nvPr/>
        </p:nvPicPr>
        <p:blipFill>
          <a:blip r:embed="rId13" cstate="print">
            <a:clrChange>
              <a:clrFrom>
                <a:srgbClr val="ACACAC"/>
              </a:clrFrom>
              <a:clrTo>
                <a:srgbClr val="ACACAC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flipH="1" flipV="1">
            <a:off x="1928721" y="2419424"/>
            <a:ext cx="92583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167735" y="1458710"/>
            <a:ext cx="941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n w="0">
                  <a:solidFill>
                    <a:schemeClr val="accent1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Skill 1</a:t>
            </a:r>
            <a:endParaRPr lang="en-GB" dirty="0">
              <a:ln w="0">
                <a:solidFill>
                  <a:schemeClr val="accent1"/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735" y="1773093"/>
            <a:ext cx="2899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For each pair of shapes, describe the translation from the shaded shape to the non-shaded shape.</a:t>
            </a:r>
            <a:endParaRPr lang="en-GB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6666108" y="184664"/>
            <a:ext cx="98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Memory</a:t>
            </a:r>
            <a:endParaRPr lang="en-GB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66109" y="461663"/>
            <a:ext cx="2009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The top number in a vector tells you how many squares right to go, and the bottom number tells you how many up. If it’s negative, go the opposite way!</a:t>
            </a:r>
            <a:endParaRPr lang="en-GB" sz="1200" dirty="0"/>
          </a:p>
        </p:txBody>
      </p:sp>
      <p:pic>
        <p:nvPicPr>
          <p:cNvPr id="1028" name="Picture 4" descr="Image result for simple translation math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38990" y="207812"/>
            <a:ext cx="1150712" cy="109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TextBox 23"/>
              <p:cNvSpPr txBox="1"/>
              <p:nvPr/>
            </p:nvSpPr>
            <p:spPr>
              <a:xfrm>
                <a:off x="8891366" y="1274044"/>
                <a:ext cx="571247" cy="3996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1366" y="1274044"/>
                <a:ext cx="571247" cy="399661"/>
              </a:xfrm>
              <a:prstGeom prst="rect">
                <a:avLst/>
              </a:prstGeom>
              <a:blipFill>
                <a:blip r:embed="rId1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3035999" y="1505832"/>
            <a:ext cx="3506891" cy="52278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3036000" y="1463503"/>
            <a:ext cx="941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n w="0">
                  <a:solidFill>
                    <a:schemeClr val="accent1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Skill 2</a:t>
            </a:r>
            <a:endParaRPr lang="en-GB" dirty="0">
              <a:ln w="0">
                <a:solidFill>
                  <a:schemeClr val="accent1"/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36000" y="1777886"/>
            <a:ext cx="3506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Translate the shape by the given vectors and label them with the correct letter.</a:t>
            </a:r>
            <a:endParaRPr lang="en-GB" sz="12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3144357" y="2233163"/>
            <a:ext cx="3278432" cy="3278432"/>
            <a:chOff x="3198568" y="2419424"/>
            <a:chExt cx="3278432" cy="3278432"/>
          </a:xfrm>
        </p:grpSpPr>
        <p:pic>
          <p:nvPicPr>
            <p:cNvPr id="1030" name="Picture 6" descr="https://upload.wikimedia.org/wikipedia/commons/thumb/9/9f/Graph-paper.svg/1024px-Graph-paper.svg.png"/>
            <p:cNvPicPr>
              <a:picLocks noChangeAspect="1" noChangeArrowheads="1"/>
            </p:cNvPicPr>
            <p:nvPr/>
          </p:nvPicPr>
          <p:blipFill>
            <a:blip r:embed="rId17" cstate="print">
              <a:biLevel thresh="75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8568" y="2419424"/>
              <a:ext cx="3278432" cy="3278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ight Triangle 24"/>
            <p:cNvSpPr/>
            <p:nvPr/>
          </p:nvSpPr>
          <p:spPr>
            <a:xfrm>
              <a:off x="4516194" y="3228973"/>
              <a:ext cx="504000" cy="82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/>
              <p:cNvSpPr txBox="1"/>
              <p:nvPr/>
            </p:nvSpPr>
            <p:spPr>
              <a:xfrm>
                <a:off x="3144357" y="5624450"/>
                <a:ext cx="833338" cy="9076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A: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200" dirty="0" smtClean="0"/>
              </a:p>
              <a:p>
                <a:endParaRPr lang="en-GB" sz="1200" dirty="0" smtClean="0"/>
              </a:p>
              <a:p>
                <a:r>
                  <a:rPr lang="en-GB" sz="1200" dirty="0" smtClean="0"/>
                  <a:t>D: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200" dirty="0" smtClean="0"/>
                  <a:t> </a:t>
                </a:r>
                <a:endParaRPr lang="en-GB" sz="12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357" y="5624450"/>
                <a:ext cx="833338" cy="907684"/>
              </a:xfrm>
              <a:prstGeom prst="rect">
                <a:avLst/>
              </a:prstGeom>
              <a:blipFill>
                <a:blip r:embed="rId18" cstate="print"/>
                <a:stretch>
                  <a:fillRect l="-7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TextBox 34"/>
              <p:cNvSpPr txBox="1"/>
              <p:nvPr/>
            </p:nvSpPr>
            <p:spPr>
              <a:xfrm>
                <a:off x="4344900" y="5624450"/>
                <a:ext cx="833338" cy="8917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B: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200" dirty="0" smtClean="0"/>
              </a:p>
              <a:p>
                <a:endParaRPr lang="en-GB" sz="1200" dirty="0" smtClean="0"/>
              </a:p>
              <a:p>
                <a:r>
                  <a:rPr lang="en-GB" sz="1200" dirty="0" smtClean="0"/>
                  <a:t>E: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</m:mr>
                          <m:mr>
                            <m:e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200" dirty="0" smtClean="0"/>
                  <a:t> </a:t>
                </a:r>
                <a:endParaRPr lang="en-GB" sz="1200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4900" y="5624450"/>
                <a:ext cx="833338" cy="891783"/>
              </a:xfrm>
              <a:prstGeom prst="rect">
                <a:avLst/>
              </a:prstGeom>
              <a:blipFill>
                <a:blip r:embed="rId19" cstate="print"/>
                <a:stretch>
                  <a:fillRect l="-7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6" name="TextBox 35"/>
              <p:cNvSpPr txBox="1"/>
              <p:nvPr/>
            </p:nvSpPr>
            <p:spPr>
              <a:xfrm>
                <a:off x="5545442" y="5624450"/>
                <a:ext cx="833338" cy="891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C: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200" dirty="0" smtClean="0"/>
              </a:p>
              <a:p>
                <a:endParaRPr lang="en-GB" sz="1200" dirty="0" smtClean="0"/>
              </a:p>
              <a:p>
                <a:r>
                  <a:rPr lang="en-GB" sz="1200" dirty="0" smtClean="0"/>
                  <a:t>F: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e>
                          </m:mr>
                          <m:mr>
                            <m:e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200" dirty="0" smtClean="0"/>
                  <a:t> </a:t>
                </a:r>
                <a:endParaRPr lang="en-GB" sz="1200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5442" y="5624450"/>
                <a:ext cx="833338" cy="891654"/>
              </a:xfrm>
              <a:prstGeom prst="rect">
                <a:avLst/>
              </a:prstGeom>
              <a:blipFill>
                <a:blip r:embed="rId20" cstate="print"/>
                <a:stretch>
                  <a:fillRect l="-7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6666109" y="1773094"/>
            <a:ext cx="3107304" cy="318110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6666109" y="1730764"/>
            <a:ext cx="1177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n w="0">
                  <a:solidFill>
                    <a:schemeClr val="accent2"/>
                  </a:solidFill>
                </a:ln>
                <a:solidFill>
                  <a:schemeClr val="accent2"/>
                </a:solidFill>
                <a:effectLst>
                  <a:reflection blurRad="6350" stA="53000" endA="300" endPos="35500" dir="5400000" sy="-90000" algn="bl" rotWithShape="0"/>
                </a:effectLst>
              </a:rPr>
              <a:t>Stretch 1</a:t>
            </a:r>
            <a:endParaRPr lang="en-GB" dirty="0">
              <a:ln w="0">
                <a:solidFill>
                  <a:schemeClr val="accent2"/>
                </a:solidFill>
              </a:ln>
              <a:solidFill>
                <a:schemeClr val="accent2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680589" y="5053590"/>
            <a:ext cx="3107304" cy="167030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6680589" y="5020822"/>
            <a:ext cx="1177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n w="0">
                  <a:solidFill>
                    <a:schemeClr val="accent2"/>
                  </a:solidFill>
                </a:ln>
                <a:solidFill>
                  <a:schemeClr val="accent2"/>
                </a:solidFill>
                <a:effectLst>
                  <a:reflection blurRad="6350" stA="53000" endA="300" endPos="35500" dir="5400000" sy="-90000" algn="bl" rotWithShape="0"/>
                </a:effectLst>
              </a:rPr>
              <a:t>Stretch 2</a:t>
            </a:r>
            <a:endParaRPr lang="en-GB" dirty="0">
              <a:ln w="0">
                <a:solidFill>
                  <a:schemeClr val="accent2"/>
                </a:solidFill>
              </a:ln>
              <a:solidFill>
                <a:schemeClr val="accent2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1032" name="Picture 8" descr="Image result for shape coordinates"/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712" r="6216"/>
          <a:stretch/>
        </p:blipFill>
        <p:spPr bwMode="auto">
          <a:xfrm>
            <a:off x="7823329" y="5065303"/>
            <a:ext cx="1940530" cy="161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42" name="TextBox 41"/>
              <p:cNvSpPr txBox="1"/>
              <p:nvPr/>
            </p:nvSpPr>
            <p:spPr>
              <a:xfrm>
                <a:off x="6649668" y="5347284"/>
                <a:ext cx="1445544" cy="1322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Work out the missing co-ordinate and translate this shape by the vector </a:t>
                </a:r>
                <a:r>
                  <a:rPr lang="en-GB" sz="12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200" dirty="0" smtClean="0"/>
                  <a:t>. What are the new coordinates?</a:t>
                </a:r>
                <a:endParaRPr lang="en-GB" sz="1200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9668" y="5347284"/>
                <a:ext cx="1445544" cy="1322413"/>
              </a:xfrm>
              <a:prstGeom prst="rect">
                <a:avLst/>
              </a:prstGeom>
              <a:blipFill>
                <a:blip r:embed="rId22" cstate="print"/>
                <a:stretch>
                  <a:fillRect l="-422" r="-422" b="-2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Picture 32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6718700" y="2115912"/>
            <a:ext cx="2998075" cy="2148174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6986893" y="4264086"/>
            <a:ext cx="2691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Translate each shape by the vector inside it. What does it spell out?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xmlns="" val="964818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6666108" y="184664"/>
            <a:ext cx="3107304" cy="14773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167735" y="1495998"/>
            <a:ext cx="2730565" cy="52278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91068" y="369330"/>
            <a:ext cx="6351822" cy="9416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91069" y="0"/>
            <a:ext cx="2468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Translations </a:t>
            </a:r>
            <a:r>
              <a:rPr lang="en-GB" b="1" dirty="0" smtClean="0">
                <a:solidFill>
                  <a:srgbClr val="FF0000"/>
                </a:solidFill>
              </a:rPr>
              <a:t>- ANSWERS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95113" y="655513"/>
            <a:ext cx="941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n w="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Literacy</a:t>
            </a:r>
            <a:endParaRPr lang="en-GB" dirty="0">
              <a:ln w="0">
                <a:solidFill>
                  <a:srgbClr val="7030A0"/>
                </a:solidFill>
              </a:ln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0401" y="369330"/>
            <a:ext cx="5242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The Hungry Caterpillar has eaten the vowels from these words! Save the day and fill them back in.</a:t>
            </a:r>
            <a:endParaRPr lang="en-GB" sz="1200" dirty="0"/>
          </a:p>
        </p:txBody>
      </p:sp>
      <p:pic>
        <p:nvPicPr>
          <p:cNvPr id="1026" name="Picture 2" descr="Image result for caterpillar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584" y="404926"/>
            <a:ext cx="887642" cy="59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45697" y="900675"/>
            <a:ext cx="1048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H</a:t>
            </a:r>
            <a:r>
              <a:rPr lang="en-GB" sz="1600" dirty="0" smtClean="0">
                <a:solidFill>
                  <a:srgbClr val="FF0000"/>
                </a:solidFill>
              </a:rPr>
              <a:t>o</a:t>
            </a:r>
            <a:r>
              <a:rPr lang="en-GB" sz="1600" dirty="0" smtClean="0"/>
              <a:t>r</a:t>
            </a:r>
            <a:r>
              <a:rPr lang="en-GB" sz="1600" dirty="0" smtClean="0">
                <a:solidFill>
                  <a:srgbClr val="FF0000"/>
                </a:solidFill>
              </a:rPr>
              <a:t>i</a:t>
            </a:r>
            <a:r>
              <a:rPr lang="en-GB" sz="1600" dirty="0" smtClean="0"/>
              <a:t>z</a:t>
            </a:r>
            <a:r>
              <a:rPr lang="en-GB" sz="1600" dirty="0" smtClean="0">
                <a:solidFill>
                  <a:srgbClr val="FF0000"/>
                </a:solidFill>
              </a:rPr>
              <a:t>o</a:t>
            </a:r>
            <a:r>
              <a:rPr lang="en-GB" sz="1600" dirty="0" smtClean="0"/>
              <a:t>nt</a:t>
            </a:r>
            <a:r>
              <a:rPr lang="en-GB" sz="1600" dirty="0" smtClean="0">
                <a:solidFill>
                  <a:srgbClr val="FF0000"/>
                </a:solidFill>
              </a:rPr>
              <a:t>a</a:t>
            </a:r>
            <a:r>
              <a:rPr lang="en-GB" sz="1600" dirty="0" smtClean="0"/>
              <a:t>l</a:t>
            </a:r>
            <a:endParaRPr lang="en-GB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956272" y="900675"/>
            <a:ext cx="817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V</a:t>
            </a:r>
            <a:r>
              <a:rPr lang="en-GB" sz="1600" dirty="0" smtClean="0">
                <a:solidFill>
                  <a:srgbClr val="FF0000"/>
                </a:solidFill>
              </a:rPr>
              <a:t>e</a:t>
            </a:r>
            <a:r>
              <a:rPr lang="en-GB" sz="1600" dirty="0" smtClean="0"/>
              <a:t>rt</a:t>
            </a:r>
            <a:r>
              <a:rPr lang="en-GB" sz="1600" dirty="0" smtClean="0">
                <a:solidFill>
                  <a:srgbClr val="FF0000"/>
                </a:solidFill>
              </a:rPr>
              <a:t>i</a:t>
            </a:r>
            <a:r>
              <a:rPr lang="en-GB" sz="1600" dirty="0" smtClean="0"/>
              <a:t>c</a:t>
            </a:r>
            <a:r>
              <a:rPr lang="en-GB" sz="1600" dirty="0" smtClean="0">
                <a:solidFill>
                  <a:srgbClr val="FF0000"/>
                </a:solidFill>
              </a:rPr>
              <a:t>a</a:t>
            </a:r>
            <a:r>
              <a:rPr lang="en-GB" sz="1600" dirty="0" smtClean="0"/>
              <a:t>l</a:t>
            </a:r>
            <a:endParaRPr lang="en-GB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152364" y="900675"/>
            <a:ext cx="689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O</a:t>
            </a:r>
            <a:r>
              <a:rPr lang="en-GB" sz="1600" dirty="0" smtClean="0"/>
              <a:t>r</a:t>
            </a:r>
            <a:r>
              <a:rPr lang="en-GB" sz="1600" dirty="0" smtClean="0">
                <a:solidFill>
                  <a:srgbClr val="FF0000"/>
                </a:solidFill>
              </a:rPr>
              <a:t>i</a:t>
            </a:r>
            <a:r>
              <a:rPr lang="en-GB" sz="1600" dirty="0" smtClean="0"/>
              <a:t>g</a:t>
            </a:r>
            <a:r>
              <a:rPr lang="en-GB" sz="1600" dirty="0" smtClean="0">
                <a:solidFill>
                  <a:srgbClr val="FF0000"/>
                </a:solidFill>
              </a:rPr>
              <a:t>i</a:t>
            </a:r>
            <a:r>
              <a:rPr lang="en-GB" sz="1600" dirty="0" smtClean="0"/>
              <a:t>n</a:t>
            </a:r>
            <a:endParaRPr lang="en-GB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4233040" y="900675"/>
            <a:ext cx="7344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V</a:t>
            </a:r>
            <a:r>
              <a:rPr lang="en-GB" sz="1600" dirty="0" smtClean="0">
                <a:solidFill>
                  <a:srgbClr val="FF0000"/>
                </a:solidFill>
              </a:rPr>
              <a:t>e</a:t>
            </a:r>
            <a:r>
              <a:rPr lang="en-GB" sz="1600" dirty="0" smtClean="0"/>
              <a:t>ct</a:t>
            </a:r>
            <a:r>
              <a:rPr lang="en-GB" sz="1600" dirty="0" smtClean="0">
                <a:solidFill>
                  <a:srgbClr val="FF0000"/>
                </a:solidFill>
              </a:rPr>
              <a:t>o</a:t>
            </a:r>
            <a:r>
              <a:rPr lang="en-GB" sz="1600" dirty="0" smtClean="0"/>
              <a:t>r</a:t>
            </a:r>
            <a:endParaRPr lang="en-GB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280054" y="900675"/>
            <a:ext cx="1259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C</a:t>
            </a:r>
            <a:r>
              <a:rPr lang="en-GB" sz="1600" dirty="0" smtClean="0">
                <a:solidFill>
                  <a:srgbClr val="FF0000"/>
                </a:solidFill>
              </a:rPr>
              <a:t>o</a:t>
            </a:r>
            <a:r>
              <a:rPr lang="en-GB" sz="1600" dirty="0" smtClean="0"/>
              <a:t>-</a:t>
            </a:r>
            <a:r>
              <a:rPr lang="en-GB" sz="1600" dirty="0" smtClean="0">
                <a:solidFill>
                  <a:srgbClr val="FF0000"/>
                </a:solidFill>
              </a:rPr>
              <a:t>o</a:t>
            </a:r>
            <a:r>
              <a:rPr lang="en-GB" sz="1600" dirty="0" smtClean="0"/>
              <a:t>rd</a:t>
            </a:r>
            <a:r>
              <a:rPr lang="en-GB" sz="1600" dirty="0" smtClean="0">
                <a:solidFill>
                  <a:srgbClr val="FF0000"/>
                </a:solidFill>
              </a:rPr>
              <a:t>i</a:t>
            </a:r>
            <a:r>
              <a:rPr lang="en-GB" sz="1600" dirty="0" smtClean="0"/>
              <a:t>n</a:t>
            </a:r>
            <a:r>
              <a:rPr lang="en-GB" sz="1600" dirty="0" smtClean="0">
                <a:solidFill>
                  <a:srgbClr val="FF0000"/>
                </a:solidFill>
              </a:rPr>
              <a:t>a</a:t>
            </a:r>
            <a:r>
              <a:rPr lang="en-GB" sz="1600" dirty="0" smtClean="0"/>
              <a:t>t</a:t>
            </a:r>
            <a:r>
              <a:rPr lang="en-GB" sz="1600" dirty="0" smtClean="0">
                <a:solidFill>
                  <a:srgbClr val="FF0000"/>
                </a:solidFill>
              </a:rPr>
              <a:t>e</a:t>
            </a:r>
            <a:r>
              <a:rPr lang="en-GB" sz="1600" dirty="0" smtClean="0"/>
              <a:t>s</a:t>
            </a:r>
            <a:endParaRPr lang="en-GB" sz="1600" dirty="0"/>
          </a:p>
        </p:txBody>
      </p:sp>
      <p:pic>
        <p:nvPicPr>
          <p:cNvPr id="14" name="Picture 13"/>
          <p:cNvPicPr/>
          <p:nvPr/>
        </p:nvPicPr>
        <p:blipFill>
          <a:blip r:embed="rId3" cstate="print">
            <a:clrChange>
              <a:clrFrom>
                <a:srgbClr val="ACACAC"/>
              </a:clrFrom>
              <a:clrTo>
                <a:srgbClr val="ACACAC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490571" y="5584978"/>
            <a:ext cx="136398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/>
          <p:nvPr/>
        </p:nvPicPr>
        <p:blipFill>
          <a:blip r:embed="rId5" cstate="print">
            <a:clrChange>
              <a:clrFrom>
                <a:srgbClr val="ACACAC"/>
              </a:clrFrom>
              <a:clrTo>
                <a:srgbClr val="ACACAC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flipH="1">
            <a:off x="1582646" y="4103478"/>
            <a:ext cx="127190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/>
          <p:cNvPicPr/>
          <p:nvPr/>
        </p:nvPicPr>
        <p:blipFill>
          <a:blip r:embed="rId7" cstate="print">
            <a:clrChange>
              <a:clrFrom>
                <a:srgbClr val="ACACAC"/>
              </a:clrFrom>
              <a:clrTo>
                <a:srgbClr val="ACACAC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22997" y="5423053"/>
            <a:ext cx="100520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/>
          <p:nvPr/>
        </p:nvPicPr>
        <p:blipFill>
          <a:blip r:embed="rId9" cstate="print">
            <a:clrChange>
              <a:clrFrom>
                <a:srgbClr val="ACACAC"/>
              </a:clrFrom>
              <a:clrTo>
                <a:srgbClr val="ACACAC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08483" y="4099413"/>
            <a:ext cx="9239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/>
          <p:nvPr/>
        </p:nvPicPr>
        <p:blipFill>
          <a:blip r:embed="rId11" cstate="print">
            <a:clrChange>
              <a:clrFrom>
                <a:srgbClr val="ACACAC"/>
              </a:clrFrom>
              <a:clrTo>
                <a:srgbClr val="ACACAC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 xmlns="">
                  <a14:imgLayer r:embed="rId12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91068" y="2598125"/>
            <a:ext cx="108394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/>
          <p:cNvPicPr/>
          <p:nvPr/>
        </p:nvPicPr>
        <p:blipFill>
          <a:blip r:embed="rId13" cstate="print">
            <a:clrChange>
              <a:clrFrom>
                <a:srgbClr val="ACACAC"/>
              </a:clrFrom>
              <a:clrTo>
                <a:srgbClr val="ACACAC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flipH="1" flipV="1">
            <a:off x="1928721" y="2419424"/>
            <a:ext cx="92583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167735" y="1458710"/>
            <a:ext cx="941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n w="0">
                  <a:solidFill>
                    <a:schemeClr val="accent1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Skill 1</a:t>
            </a:r>
            <a:endParaRPr lang="en-GB" dirty="0">
              <a:ln w="0">
                <a:solidFill>
                  <a:schemeClr val="accent1"/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735" y="1773093"/>
            <a:ext cx="2899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For each pair of shapes, describe the translation from the shaded shape to the non-shaded shape.</a:t>
            </a:r>
            <a:endParaRPr lang="en-GB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6666108" y="184664"/>
            <a:ext cx="98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Memory</a:t>
            </a:r>
            <a:endParaRPr lang="en-GB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66109" y="461663"/>
            <a:ext cx="2009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The top number in a vector tells you how many squares right to go, and the bottom number tells you how many up. If it’s negative, go the opposite way!</a:t>
            </a:r>
            <a:endParaRPr lang="en-GB" sz="1200" dirty="0"/>
          </a:p>
        </p:txBody>
      </p:sp>
      <p:pic>
        <p:nvPicPr>
          <p:cNvPr id="1028" name="Picture 4" descr="Image result for simple translation math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38990" y="207812"/>
            <a:ext cx="1150712" cy="109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TextBox 23"/>
              <p:cNvSpPr txBox="1"/>
              <p:nvPr/>
            </p:nvSpPr>
            <p:spPr>
              <a:xfrm>
                <a:off x="8891366" y="1274044"/>
                <a:ext cx="571247" cy="3996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1366" y="1274044"/>
                <a:ext cx="571247" cy="399661"/>
              </a:xfrm>
              <a:prstGeom prst="rect">
                <a:avLst/>
              </a:prstGeom>
              <a:blipFill>
                <a:blip r:embed="rId1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3035999" y="1505832"/>
            <a:ext cx="3506891" cy="52278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3036000" y="1463503"/>
            <a:ext cx="941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n w="0">
                  <a:solidFill>
                    <a:schemeClr val="accent1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Skill 2</a:t>
            </a:r>
            <a:endParaRPr lang="en-GB" dirty="0">
              <a:ln w="0">
                <a:solidFill>
                  <a:schemeClr val="accent1"/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36000" y="1777886"/>
            <a:ext cx="3506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Translate the shape by the given vectors and label them with the correct letter.</a:t>
            </a:r>
            <a:endParaRPr lang="en-GB" sz="12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3144357" y="2233163"/>
            <a:ext cx="3278432" cy="3278432"/>
            <a:chOff x="3198568" y="2419424"/>
            <a:chExt cx="3278432" cy="3278432"/>
          </a:xfrm>
        </p:grpSpPr>
        <p:pic>
          <p:nvPicPr>
            <p:cNvPr id="1030" name="Picture 6" descr="https://upload.wikimedia.org/wikipedia/commons/thumb/9/9f/Graph-paper.svg/1024px-Graph-paper.svg.png"/>
            <p:cNvPicPr>
              <a:picLocks noChangeAspect="1" noChangeArrowheads="1"/>
            </p:cNvPicPr>
            <p:nvPr/>
          </p:nvPicPr>
          <p:blipFill>
            <a:blip r:embed="rId17" cstate="print">
              <a:biLevel thresh="75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8568" y="2419424"/>
              <a:ext cx="3278432" cy="3278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ight Triangle 24"/>
            <p:cNvSpPr/>
            <p:nvPr/>
          </p:nvSpPr>
          <p:spPr>
            <a:xfrm>
              <a:off x="4516194" y="3228973"/>
              <a:ext cx="504000" cy="82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/>
              <p:cNvSpPr txBox="1"/>
              <p:nvPr/>
            </p:nvSpPr>
            <p:spPr>
              <a:xfrm>
                <a:off x="3144357" y="5624450"/>
                <a:ext cx="833338" cy="9076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A: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200" dirty="0" smtClean="0"/>
              </a:p>
              <a:p>
                <a:endParaRPr lang="en-GB" sz="1200" dirty="0" smtClean="0"/>
              </a:p>
              <a:p>
                <a:r>
                  <a:rPr lang="en-GB" sz="1200" dirty="0" smtClean="0"/>
                  <a:t>D: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200" dirty="0" smtClean="0"/>
                  <a:t> </a:t>
                </a:r>
                <a:endParaRPr lang="en-GB" sz="12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357" y="5624450"/>
                <a:ext cx="833338" cy="907684"/>
              </a:xfrm>
              <a:prstGeom prst="rect">
                <a:avLst/>
              </a:prstGeom>
              <a:blipFill>
                <a:blip r:embed="rId18" cstate="print"/>
                <a:stretch>
                  <a:fillRect l="-7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TextBox 34"/>
              <p:cNvSpPr txBox="1"/>
              <p:nvPr/>
            </p:nvSpPr>
            <p:spPr>
              <a:xfrm>
                <a:off x="4344900" y="5624450"/>
                <a:ext cx="833338" cy="8917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B: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200" dirty="0" smtClean="0"/>
              </a:p>
              <a:p>
                <a:endParaRPr lang="en-GB" sz="1200" dirty="0" smtClean="0"/>
              </a:p>
              <a:p>
                <a:r>
                  <a:rPr lang="en-GB" sz="1200" dirty="0" smtClean="0"/>
                  <a:t>E: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</m:mr>
                          <m:mr>
                            <m:e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200" dirty="0" smtClean="0"/>
                  <a:t> </a:t>
                </a:r>
                <a:endParaRPr lang="en-GB" sz="1200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4900" y="5624450"/>
                <a:ext cx="833338" cy="891783"/>
              </a:xfrm>
              <a:prstGeom prst="rect">
                <a:avLst/>
              </a:prstGeom>
              <a:blipFill>
                <a:blip r:embed="rId19" cstate="print"/>
                <a:stretch>
                  <a:fillRect l="-7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6" name="TextBox 35"/>
              <p:cNvSpPr txBox="1"/>
              <p:nvPr/>
            </p:nvSpPr>
            <p:spPr>
              <a:xfrm>
                <a:off x="5545442" y="5624450"/>
                <a:ext cx="833338" cy="891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/>
                  <a:t>C: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200" dirty="0" smtClean="0"/>
              </a:p>
              <a:p>
                <a:endParaRPr lang="en-GB" sz="1200" dirty="0" smtClean="0"/>
              </a:p>
              <a:p>
                <a:r>
                  <a:rPr lang="en-GB" sz="1200" dirty="0" smtClean="0"/>
                  <a:t>F: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e>
                          </m:mr>
                          <m:mr>
                            <m:e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200" dirty="0" smtClean="0"/>
                  <a:t> </a:t>
                </a:r>
                <a:endParaRPr lang="en-GB" sz="1200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5442" y="5624450"/>
                <a:ext cx="833338" cy="891654"/>
              </a:xfrm>
              <a:prstGeom prst="rect">
                <a:avLst/>
              </a:prstGeom>
              <a:blipFill>
                <a:blip r:embed="rId20" cstate="print"/>
                <a:stretch>
                  <a:fillRect l="-7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6666109" y="1773094"/>
            <a:ext cx="3107304" cy="318110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6666109" y="1730764"/>
            <a:ext cx="1177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n w="0">
                  <a:solidFill>
                    <a:schemeClr val="accent2"/>
                  </a:solidFill>
                </a:ln>
                <a:solidFill>
                  <a:schemeClr val="accent2"/>
                </a:solidFill>
                <a:effectLst>
                  <a:reflection blurRad="6350" stA="53000" endA="300" endPos="35500" dir="5400000" sy="-90000" algn="bl" rotWithShape="0"/>
                </a:effectLst>
              </a:rPr>
              <a:t>Stretch 1</a:t>
            </a:r>
            <a:endParaRPr lang="en-GB" dirty="0">
              <a:ln w="0">
                <a:solidFill>
                  <a:schemeClr val="accent2"/>
                </a:solidFill>
              </a:ln>
              <a:solidFill>
                <a:schemeClr val="accent2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680589" y="5053590"/>
            <a:ext cx="3107304" cy="167030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6680589" y="5020822"/>
            <a:ext cx="1177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n w="0">
                  <a:solidFill>
                    <a:schemeClr val="accent2"/>
                  </a:solidFill>
                </a:ln>
                <a:solidFill>
                  <a:schemeClr val="accent2"/>
                </a:solidFill>
                <a:effectLst>
                  <a:reflection blurRad="6350" stA="53000" endA="300" endPos="35500" dir="5400000" sy="-90000" algn="bl" rotWithShape="0"/>
                </a:effectLst>
              </a:rPr>
              <a:t>Stretch 2</a:t>
            </a:r>
            <a:endParaRPr lang="en-GB" dirty="0">
              <a:ln w="0">
                <a:solidFill>
                  <a:schemeClr val="accent2"/>
                </a:solidFill>
              </a:ln>
              <a:solidFill>
                <a:schemeClr val="accent2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1032" name="Picture 8" descr="Image result for shape coordinates"/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712" r="6216"/>
          <a:stretch/>
        </p:blipFill>
        <p:spPr bwMode="auto">
          <a:xfrm>
            <a:off x="7823329" y="5065303"/>
            <a:ext cx="1940530" cy="161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42" name="TextBox 41"/>
              <p:cNvSpPr txBox="1"/>
              <p:nvPr/>
            </p:nvSpPr>
            <p:spPr>
              <a:xfrm>
                <a:off x="6647665" y="5278533"/>
                <a:ext cx="1413618" cy="1507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Work out the missing co-ordinate and translate this shape by the vector </a:t>
                </a:r>
                <a:r>
                  <a:rPr lang="en-GB" sz="12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200" dirty="0"/>
                  <a:t>. What are the new coordinates?</a:t>
                </a:r>
                <a:endParaRPr lang="en-GB" sz="1200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7665" y="5278533"/>
                <a:ext cx="1413618" cy="1507079"/>
              </a:xfrm>
              <a:prstGeom prst="rect">
                <a:avLst/>
              </a:prstGeom>
              <a:blipFill>
                <a:blip r:embed="rId22" cstate="print"/>
                <a:stretch>
                  <a:fillRect t="-405" r="-4310" b="-2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Picture 32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6718700" y="2115912"/>
            <a:ext cx="2998075" cy="2148174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6986893" y="4264086"/>
            <a:ext cx="2691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Translate each shape by the vector inside it. What does it spell out?</a:t>
            </a:r>
            <a:endParaRPr lang="en-GB" sz="12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1152197" y="2493725"/>
                <a:ext cx="546175" cy="5029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197" y="2493725"/>
                <a:ext cx="546175" cy="502958"/>
              </a:xfrm>
              <a:prstGeom prst="rect">
                <a:avLst/>
              </a:prstGeom>
              <a:blipFill>
                <a:blip r:embed="rId24" cstate="print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4" name="Rectangle 43"/>
              <p:cNvSpPr/>
              <p:nvPr/>
            </p:nvSpPr>
            <p:spPr>
              <a:xfrm>
                <a:off x="2372797" y="3357462"/>
                <a:ext cx="546175" cy="501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2797" y="3357462"/>
                <a:ext cx="546175" cy="501356"/>
              </a:xfrm>
              <a:prstGeom prst="rect">
                <a:avLst/>
              </a:prstGeom>
              <a:blipFill>
                <a:blip r:embed="rId25" cstate="print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5" name="Rectangle 44"/>
              <p:cNvSpPr/>
              <p:nvPr/>
            </p:nvSpPr>
            <p:spPr>
              <a:xfrm>
                <a:off x="811352" y="4699614"/>
                <a:ext cx="700063" cy="501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352" y="4699614"/>
                <a:ext cx="700063" cy="501356"/>
              </a:xfrm>
              <a:prstGeom prst="rect">
                <a:avLst/>
              </a:prstGeom>
              <a:blipFill>
                <a:blip r:embed="rId26" cstate="print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7" name="Rectangle 46"/>
              <p:cNvSpPr/>
              <p:nvPr/>
            </p:nvSpPr>
            <p:spPr>
              <a:xfrm>
                <a:off x="1559675" y="4926977"/>
                <a:ext cx="700063" cy="501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9675" y="4926977"/>
                <a:ext cx="700063" cy="501356"/>
              </a:xfrm>
              <a:prstGeom prst="rect">
                <a:avLst/>
              </a:prstGeom>
              <a:blipFill>
                <a:blip r:embed="rId27" cstate="print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8" name="Rectangle 47"/>
              <p:cNvSpPr/>
              <p:nvPr/>
            </p:nvSpPr>
            <p:spPr>
              <a:xfrm>
                <a:off x="760793" y="5344448"/>
                <a:ext cx="700063" cy="5029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793" y="5344448"/>
                <a:ext cx="700063" cy="502958"/>
              </a:xfrm>
              <a:prstGeom prst="rect">
                <a:avLst/>
              </a:prstGeom>
              <a:blipFill>
                <a:blip r:embed="rId28" cstate="print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9" name="Rectangle 48"/>
              <p:cNvSpPr/>
              <p:nvPr/>
            </p:nvSpPr>
            <p:spPr>
              <a:xfrm>
                <a:off x="2391636" y="5595927"/>
                <a:ext cx="546175" cy="5029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1636" y="5595927"/>
                <a:ext cx="546175" cy="502958"/>
              </a:xfrm>
              <a:prstGeom prst="rect">
                <a:avLst/>
              </a:prstGeom>
              <a:blipFill>
                <a:blip r:embed="rId29" cstate="print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ight Triangle 49"/>
          <p:cNvSpPr/>
          <p:nvPr/>
        </p:nvSpPr>
        <p:spPr>
          <a:xfrm>
            <a:off x="5900950" y="2715036"/>
            <a:ext cx="504000" cy="828000"/>
          </a:xfrm>
          <a:prstGeom prst="rt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51" name="Right Triangle 50"/>
          <p:cNvSpPr/>
          <p:nvPr/>
        </p:nvSpPr>
        <p:spPr>
          <a:xfrm>
            <a:off x="4938386" y="3049217"/>
            <a:ext cx="504000" cy="828000"/>
          </a:xfrm>
          <a:prstGeom prst="rt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52" name="Right Triangle 51"/>
          <p:cNvSpPr/>
          <p:nvPr/>
        </p:nvSpPr>
        <p:spPr>
          <a:xfrm>
            <a:off x="5096684" y="4026337"/>
            <a:ext cx="504000" cy="828000"/>
          </a:xfrm>
          <a:prstGeom prst="rt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53" name="Right Triangle 52"/>
          <p:cNvSpPr/>
          <p:nvPr/>
        </p:nvSpPr>
        <p:spPr>
          <a:xfrm>
            <a:off x="3957982" y="2219962"/>
            <a:ext cx="504000" cy="828000"/>
          </a:xfrm>
          <a:prstGeom prst="rt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54" name="Right Triangle 53"/>
          <p:cNvSpPr/>
          <p:nvPr/>
        </p:nvSpPr>
        <p:spPr>
          <a:xfrm>
            <a:off x="3299170" y="3547038"/>
            <a:ext cx="504000" cy="828000"/>
          </a:xfrm>
          <a:prstGeom prst="rt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</a:t>
            </a:r>
            <a:endParaRPr lang="en-GB" dirty="0"/>
          </a:p>
        </p:txBody>
      </p:sp>
      <p:sp>
        <p:nvSpPr>
          <p:cNvPr id="55" name="Right Triangle 54"/>
          <p:cNvSpPr/>
          <p:nvPr/>
        </p:nvSpPr>
        <p:spPr>
          <a:xfrm>
            <a:off x="3147678" y="4683595"/>
            <a:ext cx="504000" cy="828000"/>
          </a:xfrm>
          <a:prstGeom prst="rt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6715817" y="2116221"/>
            <a:ext cx="3022344" cy="2164561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8875142" y="5624450"/>
            <a:ext cx="814560" cy="634472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8483600" y="6154095"/>
            <a:ext cx="1076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(5,1)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315893" y="5378390"/>
            <a:ext cx="1076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(10,5)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314426" y="6202625"/>
            <a:ext cx="1076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(10,1)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500042" y="5570407"/>
            <a:ext cx="1076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(5,5)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287477" y="5191258"/>
            <a:ext cx="1076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(3,6)</a:t>
            </a:r>
            <a:endParaRPr lang="en-GB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1443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262</Words>
  <Application>Microsoft Office PowerPoint</Application>
  <PresentationFormat>A4 Paper (210x297 mm)</PresentationFormat>
  <Paragraphs>61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Malmesbury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Down</dc:creator>
  <cp:lastModifiedBy>Joanne Morgan</cp:lastModifiedBy>
  <cp:revision>11</cp:revision>
  <dcterms:created xsi:type="dcterms:W3CDTF">2017-05-17T10:32:55Z</dcterms:created>
  <dcterms:modified xsi:type="dcterms:W3CDTF">2017-07-22T08:12:25Z</dcterms:modified>
</cp:coreProperties>
</file>