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1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18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4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23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6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4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4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9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4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D74-F4B8-44D6-B6E2-58E6E4D54B05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1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3205215" y="715887"/>
            <a:ext cx="5759272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386566" y="657289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40111" y="4932457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7504" y="4932457"/>
            <a:ext cx="3023928" cy="1736903"/>
            <a:chOff x="107504" y="4754535"/>
            <a:chExt cx="2736304" cy="1736903"/>
          </a:xfrm>
        </p:grpSpPr>
        <p:sp>
          <p:nvSpPr>
            <p:cNvPr id="46" name="Rounded Rectangle 45"/>
            <p:cNvSpPr/>
            <p:nvPr/>
          </p:nvSpPr>
          <p:spPr>
            <a:xfrm>
              <a:off x="107504" y="4835254"/>
              <a:ext cx="2736304" cy="16561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7202" y="4754535"/>
              <a:ext cx="181690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504" y="5212533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200" dirty="0" smtClean="0"/>
            </a:p>
            <a:p>
              <a:pPr algn="ctr"/>
              <a:r>
                <a:rPr lang="en-GB" sz="1200" b="1" i="1" dirty="0" smtClean="0"/>
                <a:t>Remember substitution involves replacing the representative letter with a number!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4" y="644979"/>
            <a:ext cx="3062661" cy="2520582"/>
            <a:chOff x="107504" y="548680"/>
            <a:chExt cx="2771353" cy="1728192"/>
          </a:xfrm>
        </p:grpSpPr>
        <p:sp>
          <p:nvSpPr>
            <p:cNvPr id="50" name="Rounded Rectangle 49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7432" y="548680"/>
              <a:ext cx="177644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2553" y="907543"/>
              <a:ext cx="2736304" cy="1329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200" dirty="0" smtClean="0"/>
                <a:t>Can you unscramble this set of  letters?</a:t>
              </a:r>
            </a:p>
            <a:p>
              <a:pPr algn="just"/>
              <a:endParaRPr lang="en-GB" sz="1200" dirty="0"/>
            </a:p>
            <a:p>
              <a:pPr algn="just"/>
              <a:endParaRPr lang="en-GB" sz="1200" dirty="0" smtClean="0"/>
            </a:p>
            <a:p>
              <a:pPr algn="just"/>
              <a:endParaRPr lang="en-GB" sz="1200" dirty="0"/>
            </a:p>
            <a:p>
              <a:pPr algn="just"/>
              <a:endParaRPr lang="en-GB" sz="1200" dirty="0" smtClean="0"/>
            </a:p>
            <a:p>
              <a:pPr algn="just"/>
              <a:r>
                <a:rPr lang="en-GB" sz="1200" dirty="0" smtClean="0"/>
                <a:t>Describe the word you unscramble!</a:t>
              </a:r>
            </a:p>
            <a:p>
              <a:pPr algn="just"/>
              <a:endParaRPr lang="en-GB" sz="1200" dirty="0" smtClean="0"/>
            </a:p>
            <a:p>
              <a:pPr algn="just"/>
              <a:endParaRPr lang="en-GB" sz="1200" dirty="0"/>
            </a:p>
            <a:p>
              <a:pPr algn="just"/>
              <a:r>
                <a:rPr lang="en-GB" sz="1200" dirty="0" smtClean="0"/>
                <a:t>Write out an explanation for what substitution ‘is’.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7503" y="3126453"/>
            <a:ext cx="3062661" cy="1757515"/>
            <a:chOff x="107504" y="2845045"/>
            <a:chExt cx="2786992" cy="1448378"/>
          </a:xfrm>
        </p:grpSpPr>
        <p:sp>
          <p:nvSpPr>
            <p:cNvPr id="54" name="Rounded Rectangle 53"/>
            <p:cNvSpPr/>
            <p:nvPr/>
          </p:nvSpPr>
          <p:spPr>
            <a:xfrm>
              <a:off x="107504" y="2917234"/>
              <a:ext cx="2736304" cy="1376189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8080" y="2845045"/>
              <a:ext cx="195515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chemeClr val="accent5"/>
                  </a:solidFill>
                  <a:effectLst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8192" y="3411266"/>
              <a:ext cx="2736304" cy="837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Research and find a formula that you find interesting.</a:t>
              </a:r>
            </a:p>
            <a:p>
              <a:endParaRPr lang="en-GB" sz="1200" dirty="0"/>
            </a:p>
            <a:p>
              <a:r>
                <a:rPr lang="en-GB" sz="1200" dirty="0" smtClean="0"/>
                <a:t>Write what you interests you about the formula!</a:t>
              </a:r>
              <a:endParaRPr lang="en-GB" sz="1200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3005558" y="-54490"/>
            <a:ext cx="31329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Substitution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TextBox 57"/>
              <p:cNvSpPr txBox="1"/>
              <p:nvPr/>
            </p:nvSpPr>
            <p:spPr>
              <a:xfrm>
                <a:off x="3170165" y="1410412"/>
                <a:ext cx="562784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GB" sz="1100" dirty="0" smtClean="0"/>
                  <a:t>If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work out these expressions.</a:t>
                </a:r>
              </a:p>
              <a:p>
                <a:pPr marL="742950" lvl="1" indent="-285750">
                  <a:buFont typeface="+mj-lt"/>
                  <a:buAutoNum type="romanLcPeriod"/>
                </a:pPr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romanLcPeriod"/>
                </a:pPr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165" y="1410412"/>
                <a:ext cx="5627845" cy="60016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>
                <a:off x="3374098" y="5428217"/>
                <a:ext cx="5518381" cy="1095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The USA measures temperature in °F. Europe uses °C. You can change °F to °C using the formula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d>
                      <m:d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−32</m:t>
                        </m:r>
                      </m:e>
                    </m:d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1200" b="0" dirty="0" smtClean="0"/>
              </a:p>
              <a:p>
                <a:endParaRPr lang="en-GB" sz="1200" dirty="0" smtClean="0"/>
              </a:p>
              <a:p>
                <a:pPr lvl="1"/>
                <a:r>
                  <a:rPr lang="en-GB" sz="1200" dirty="0" smtClean="0"/>
                  <a:t>Convert 212 °F and 32 °F to °C. What is special about these two temperatures?</a:t>
                </a:r>
              </a:p>
              <a:p>
                <a:endParaRPr lang="en-GB" sz="1200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098" y="5428217"/>
                <a:ext cx="5518381" cy="109574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ounded Rectangle 61"/>
          <p:cNvSpPr/>
          <p:nvPr/>
        </p:nvSpPr>
        <p:spPr>
          <a:xfrm>
            <a:off x="3205215" y="5013176"/>
            <a:ext cx="5759272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072550" y="1594945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432590" y="1591806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2630" y="1591914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152670" y="1589592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12710" y="1586276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2510" y="1594945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352470" y="1594945"/>
            <a:ext cx="3252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3260916" y="3541178"/>
                <a:ext cx="553709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>
                  <a:buFont typeface="+mj-lt"/>
                  <a:buAutoNum type="arabicPeriod" startAt="3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The cost of a phone call is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 pence which is calculated using the formula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=20+5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 is the number of minutes the phone call lasted. Find the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 when   </a:t>
                </a:r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916" y="3541178"/>
                <a:ext cx="5537093" cy="43088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3454640" y="1624625"/>
                <a:ext cx="1545035" cy="938719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100" b="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640" y="1624625"/>
                <a:ext cx="1545035" cy="938719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5323348" y="1623696"/>
                <a:ext cx="4572000" cy="769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348" y="1623696"/>
                <a:ext cx="4572000" cy="76944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b="-31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6" name="TextBox 85"/>
              <p:cNvSpPr txBox="1"/>
              <p:nvPr/>
            </p:nvSpPr>
            <p:spPr>
              <a:xfrm>
                <a:off x="3205215" y="2378677"/>
                <a:ext cx="562784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 typeface="+mj-lt"/>
                  <a:buAutoNum type="arabicPeriod" startAt="2"/>
                </a:pPr>
                <a:r>
                  <a:rPr lang="en-GB" sz="1100" dirty="0" smtClean="0"/>
                  <a:t>If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work out these expressions.</a:t>
                </a:r>
              </a:p>
              <a:p>
                <a:pPr marL="742950" lvl="1" indent="-285750">
                  <a:buFont typeface="+mj-lt"/>
                  <a:buAutoNum type="romanLcPeriod"/>
                </a:pPr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romanLcPeriod"/>
                </a:pPr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215" y="2378677"/>
                <a:ext cx="5627845" cy="600164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7" name="Rectangle 86"/>
              <p:cNvSpPr/>
              <p:nvPr/>
            </p:nvSpPr>
            <p:spPr>
              <a:xfrm>
                <a:off x="3474400" y="2592726"/>
                <a:ext cx="1545035" cy="938719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100" b="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400" y="2592726"/>
                <a:ext cx="1545035" cy="938719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8" name="Rectangle 87"/>
              <p:cNvSpPr/>
              <p:nvPr/>
            </p:nvSpPr>
            <p:spPr>
              <a:xfrm>
                <a:off x="5343108" y="2591797"/>
                <a:ext cx="4572000" cy="769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 startAt="5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+1+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108" y="2591797"/>
                <a:ext cx="4572000" cy="769441"/>
              </a:xfrm>
              <a:prstGeom prst="rect">
                <a:avLst/>
              </a:prstGeom>
              <a:blipFill rotWithShape="0">
                <a:blip r:embed="rId9" cstate="print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9" name="Rectangle 88"/>
              <p:cNvSpPr/>
              <p:nvPr/>
            </p:nvSpPr>
            <p:spPr>
              <a:xfrm>
                <a:off x="3634424" y="3865505"/>
                <a:ext cx="752141" cy="261610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424" y="3865505"/>
                <a:ext cx="752141" cy="261610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 r="-65323" b="-13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0" name="Rectangle 89"/>
              <p:cNvSpPr/>
              <p:nvPr/>
            </p:nvSpPr>
            <p:spPr>
              <a:xfrm>
                <a:off x="4815774" y="3865505"/>
                <a:ext cx="752141" cy="261610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742950" lvl="1" indent="-285750">
                  <a:buFont typeface="+mj-lt"/>
                  <a:buAutoNum type="romanLcPeriod" startAt="2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774" y="3865505"/>
                <a:ext cx="752141" cy="261610"/>
              </a:xfrm>
              <a:prstGeom prst="rect">
                <a:avLst/>
              </a:prstGeom>
              <a:blipFill rotWithShape="0">
                <a:blip r:embed="rId11" cstate="print"/>
                <a:stretch>
                  <a:fillRect r="-66667" b="-13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1" name="Rectangle 90"/>
              <p:cNvSpPr/>
              <p:nvPr/>
            </p:nvSpPr>
            <p:spPr>
              <a:xfrm>
                <a:off x="6045668" y="3865505"/>
                <a:ext cx="752141" cy="261610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742950" lvl="1" indent="-285750">
                  <a:buFont typeface="+mj-lt"/>
                  <a:buAutoNum type="romanLcPeriod" startAt="3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668" y="3865505"/>
                <a:ext cx="752141" cy="261610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 r="-77236" b="-13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2" name="Rectangle 91"/>
              <p:cNvSpPr/>
              <p:nvPr/>
            </p:nvSpPr>
            <p:spPr>
              <a:xfrm>
                <a:off x="3277121" y="4127115"/>
                <a:ext cx="553709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>
                  <a:buFont typeface="+mj-lt"/>
                  <a:buAutoNum type="arabicPeriod" startAt="4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The number of cakes bought for a birthday party depends on the number of boys,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and the number of girls,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=2(3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 when</a:t>
                </a:r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4127115"/>
                <a:ext cx="5537093" cy="430887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3" name="Rectangle 92"/>
              <p:cNvSpPr/>
              <p:nvPr/>
            </p:nvSpPr>
            <p:spPr>
              <a:xfrm>
                <a:off x="3428786" y="4468209"/>
                <a:ext cx="3222650" cy="261610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786" y="4468209"/>
                <a:ext cx="3222650" cy="261610"/>
              </a:xfrm>
              <a:prstGeom prst="rect">
                <a:avLst/>
              </a:prstGeom>
              <a:blipFill rotWithShape="0">
                <a:blip r:embed="rId14" cstate="print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6" name="Rectangle 95"/>
              <p:cNvSpPr/>
              <p:nvPr/>
            </p:nvSpPr>
            <p:spPr>
              <a:xfrm>
                <a:off x="4848737" y="4467429"/>
                <a:ext cx="3222650" cy="261610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742950" lvl="1" indent="-285750">
                  <a:buFont typeface="+mj-lt"/>
                  <a:buAutoNum type="romanLcPeriod" startAt="2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737" y="4467429"/>
                <a:ext cx="3222650" cy="261610"/>
              </a:xfrm>
              <a:prstGeom prst="rect">
                <a:avLst/>
              </a:prstGeom>
              <a:blipFill rotWithShape="0">
                <a:blip r:embed="rId15" cstate="print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7" name="Rectangle 96"/>
              <p:cNvSpPr/>
              <p:nvPr/>
            </p:nvSpPr>
            <p:spPr>
              <a:xfrm>
                <a:off x="6132653" y="4466649"/>
                <a:ext cx="3222650" cy="261610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742950" lvl="1" indent="-285750">
                  <a:buFont typeface="+mj-lt"/>
                  <a:buAutoNum type="romanLcPeriod" startAt="2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100" dirty="0" smtClean="0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653" y="4466649"/>
                <a:ext cx="3222650" cy="261610"/>
              </a:xfrm>
              <a:prstGeom prst="rect">
                <a:avLst/>
              </a:prstGeom>
              <a:blipFill rotWithShape="0">
                <a:blip r:embed="rId16" cstate="print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0248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68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Authorised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RBECKETT</dc:creator>
  <cp:lastModifiedBy>Joanne Morgan</cp:lastModifiedBy>
  <cp:revision>9</cp:revision>
  <dcterms:created xsi:type="dcterms:W3CDTF">2015-12-08T13:33:28Z</dcterms:created>
  <dcterms:modified xsi:type="dcterms:W3CDTF">2016-01-16T20:54:50Z</dcterms:modified>
</cp:coreProperties>
</file>