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07200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8AF35"/>
    <a:srgbClr val="996633"/>
    <a:srgbClr val="FF0000"/>
    <a:srgbClr val="FF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0562" tIns="45281" rIns="90562" bIns="45281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6E8E5BD0-8A5C-435F-A946-50E65F97BA24}" type="datetimeFigureOut">
              <a:rPr lang="en-US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81" rIns="90562" bIns="452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3575"/>
          </a:xfrm>
          <a:prstGeom prst="rect">
            <a:avLst/>
          </a:prstGeom>
        </p:spPr>
        <p:txBody>
          <a:bodyPr vert="horz" lIns="90562" tIns="45281" rIns="90562" bIns="45281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0562" tIns="45281" rIns="90562" bIns="45281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D4AA6A9D-000C-4F18-8EA4-391B6BE2E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483F-75C0-4938-8B70-4D4C98A985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207E7-4139-4D4F-B7C3-49A617738B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0B94F-8BD4-48DE-AFB6-CE7E5C2622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B551A-36A1-408B-AEBE-EDEFB1DB6F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573D3-0217-465D-9BED-E5CC262BC7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F581B-7E2B-4377-9C86-E2ABBFDA7E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A8E72-D11F-4BBD-BB37-19C46D699B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100B5-990B-4C21-AC90-36AE600C46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1F18-C17D-4681-82B7-276D4732E8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0E924-425B-421A-A2DE-CF618C29CA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C807F-5E8D-4870-8E12-E48972B0FF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30C53-C666-4739-8490-75F58CB547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ＭＳ Ｐゴシック" charset="-128"/>
              </a:defRPr>
            </a:lvl1pPr>
          </a:lstStyle>
          <a:p>
            <a:pPr>
              <a:defRPr/>
            </a:pPr>
            <a:fld id="{57AD1F5B-A520-406D-A0E4-A231D7EBE5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107950" y="333375"/>
            <a:ext cx="2808288" cy="15827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u="sng">
                <a:solidFill>
                  <a:schemeClr val="tx2"/>
                </a:solidFill>
                <a:ea typeface="ＭＳ Ｐゴシック" charset="-128"/>
              </a:rPr>
              <a:t>Reminder</a:t>
            </a:r>
          </a:p>
          <a:p>
            <a:pPr algn="ctr">
              <a:defRPr/>
            </a:pPr>
            <a:endParaRPr lang="en-US" sz="1200" b="1" u="sng">
              <a:solidFill>
                <a:schemeClr val="tx2"/>
              </a:solidFill>
              <a:ea typeface="ＭＳ Ｐゴシック" charset="-128"/>
            </a:endParaRPr>
          </a:p>
          <a:p>
            <a:pPr>
              <a:buFontTx/>
              <a:buChar char="•"/>
              <a:defRPr/>
            </a:pPr>
            <a:r>
              <a:rPr lang="en-US" sz="1100">
                <a:solidFill>
                  <a:schemeClr val="tx2"/>
                </a:solidFill>
                <a:ea typeface="ＭＳ Ｐゴシック" charset="-128"/>
              </a:rPr>
              <a:t>Express 46 out of 90 as  %. (46 ÷ 90 then × 100)</a:t>
            </a:r>
          </a:p>
          <a:p>
            <a:pPr>
              <a:buFontTx/>
              <a:buChar char="•"/>
              <a:defRPr/>
            </a:pPr>
            <a:r>
              <a:rPr lang="en-US" sz="1100">
                <a:solidFill>
                  <a:schemeClr val="tx2"/>
                </a:solidFill>
                <a:ea typeface="ＭＳ Ｐゴシック" charset="-128"/>
              </a:rPr>
              <a:t>Increase £90 by 20% (20  ÷  100 × 90 = 1.80 so 90 + 1.80 = £91.80)</a:t>
            </a:r>
          </a:p>
          <a:p>
            <a:pPr>
              <a:buFontTx/>
              <a:buChar char="•"/>
              <a:defRPr/>
            </a:pPr>
            <a:r>
              <a:rPr lang="en-US" sz="1100">
                <a:solidFill>
                  <a:schemeClr val="tx2"/>
                </a:solidFill>
                <a:ea typeface="ＭＳ Ｐゴシック" charset="-128"/>
              </a:rPr>
              <a:t>Decrease £65 by 15% (15  ÷  100 × 65 = 9.75 so 65 – 9.75 = £55.25)</a:t>
            </a:r>
          </a:p>
          <a:p>
            <a:pPr algn="ctr">
              <a:buFontTx/>
              <a:buChar char="•"/>
              <a:defRPr/>
            </a:pPr>
            <a:endParaRPr lang="en-US" sz="1200">
              <a:solidFill>
                <a:schemeClr val="tx2"/>
              </a:solidFill>
              <a:ea typeface="ＭＳ Ｐゴシック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59113" y="404813"/>
            <a:ext cx="2592387" cy="1512887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Research</a:t>
            </a:r>
          </a:p>
          <a:p>
            <a:pPr algn="ctr"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chemeClr val="tx2"/>
                </a:solidFill>
              </a:rPr>
              <a:t>Have a look at some savings accounts for high street banks. What interesting words you discover?</a:t>
            </a:r>
            <a:endParaRPr lang="en-US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7950" y="2060575"/>
            <a:ext cx="2592388" cy="4537075"/>
          </a:xfrm>
          <a:prstGeom prst="roundRect">
            <a:avLst/>
          </a:prstGeom>
          <a:solidFill>
            <a:srgbClr val="996633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Questions (Bronze level)</a:t>
            </a:r>
          </a:p>
          <a:p>
            <a:pPr algn="ctr">
              <a:defRPr/>
            </a:pPr>
            <a:endParaRPr lang="en-US" sz="1200" b="1" u="sng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200" b="1" u="sng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200" b="1" u="sng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100" dirty="0">
                <a:solidFill>
                  <a:schemeClr val="tx2"/>
                </a:solidFill>
              </a:rPr>
              <a:t>Express the following as a percentage: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19 out of 25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16 out of 40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33 out of 90</a:t>
            </a:r>
          </a:p>
          <a:p>
            <a:pPr algn="ctr">
              <a:defRPr/>
            </a:pPr>
            <a:endParaRPr lang="en-US" sz="11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1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100" dirty="0">
                <a:solidFill>
                  <a:schemeClr val="tx2"/>
                </a:solidFill>
              </a:rPr>
              <a:t>Find the following percentage of amounts: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10 % of 60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5% of 90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12.5 % of 50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17.5 % of 105 </a:t>
            </a:r>
            <a:r>
              <a:rPr lang="en-US" sz="1200" b="1" u="sng" dirty="0">
                <a:solidFill>
                  <a:schemeClr val="tx2"/>
                </a:solidFill>
              </a:rPr>
              <a:t> </a:t>
            </a:r>
          </a:p>
          <a:p>
            <a:pPr algn="ctr">
              <a:defRPr/>
            </a:pPr>
            <a:endParaRPr lang="en-US" sz="1200" b="1" u="sng" dirty="0">
              <a:solidFill>
                <a:schemeClr val="tx2"/>
              </a:solidFill>
            </a:endParaRP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0" y="111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u="sng">
                <a:latin typeface="Apple Chancery" charset="0"/>
              </a:rPr>
              <a:t>Percentages &amp; Interest      </a:t>
            </a:r>
            <a:r>
              <a:rPr lang="en-US" sz="1400"/>
              <a:t>homework Year_____ Set on ______/Due on________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796136" y="404813"/>
            <a:ext cx="2808115" cy="151288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Literacy</a:t>
            </a:r>
          </a:p>
          <a:p>
            <a:pPr algn="ctr">
              <a:defRPr/>
            </a:pPr>
            <a:r>
              <a:rPr lang="en-US" sz="1100" dirty="0">
                <a:solidFill>
                  <a:schemeClr val="tx2"/>
                </a:solidFill>
              </a:rPr>
              <a:t>Write other words that are the same as :</a:t>
            </a:r>
          </a:p>
          <a:p>
            <a:pPr marL="228600" indent="-228600" algn="ctr">
              <a:buFontTx/>
              <a:buAutoNum type="alphaLcParenBoth"/>
              <a:defRPr/>
            </a:pPr>
            <a:r>
              <a:rPr lang="en-US" sz="1100" dirty="0">
                <a:solidFill>
                  <a:schemeClr val="tx2"/>
                </a:solidFill>
              </a:rPr>
              <a:t>Percentage increase</a:t>
            </a:r>
          </a:p>
          <a:p>
            <a:pPr marL="228600" indent="-228600" algn="ctr">
              <a:buFontTx/>
              <a:buAutoNum type="alphaLcParenBoth"/>
              <a:defRPr/>
            </a:pPr>
            <a:endParaRPr lang="en-US" sz="11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100" dirty="0">
              <a:solidFill>
                <a:schemeClr val="tx2"/>
              </a:solidFill>
            </a:endParaRPr>
          </a:p>
          <a:p>
            <a:pPr marL="228600" indent="-228600" algn="ctr">
              <a:buFontTx/>
              <a:buAutoNum type="alphaLcParenBoth"/>
              <a:defRPr/>
            </a:pPr>
            <a:r>
              <a:rPr lang="en-US" sz="1100" dirty="0">
                <a:solidFill>
                  <a:schemeClr val="tx2"/>
                </a:solidFill>
              </a:rPr>
              <a:t>Percentage decrease</a:t>
            </a:r>
            <a:endParaRPr lang="en-US" sz="12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16238" y="2060575"/>
            <a:ext cx="2592387" cy="4537075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Questions (Silver level)</a:t>
            </a:r>
          </a:p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 </a:t>
            </a:r>
          </a:p>
          <a:p>
            <a:pPr algn="ctr">
              <a:defRPr/>
            </a:pPr>
            <a:r>
              <a:rPr lang="en-US" sz="1100" dirty="0">
                <a:solidFill>
                  <a:schemeClr val="tx2"/>
                </a:solidFill>
              </a:rPr>
              <a:t>Percentage increase 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Increase 75 by 12%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Increase 109 by 10%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Increase 45 by 2%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Increase 75 by 100%</a:t>
            </a:r>
          </a:p>
          <a:p>
            <a:pPr algn="ctr">
              <a:defRPr/>
            </a:pPr>
            <a:endParaRPr lang="en-US" sz="11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100" dirty="0">
                <a:solidFill>
                  <a:schemeClr val="tx2"/>
                </a:solidFill>
              </a:rPr>
              <a:t>Percentage decrease 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Decrease 68 by 2%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Decrease 78 by 5%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Decrease 100 by 2.5%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Decrease 99 by 17.5 %</a:t>
            </a:r>
          </a:p>
          <a:p>
            <a:pPr marL="228600" indent="-228600" algn="ctr">
              <a:buFontTx/>
              <a:buAutoNum type="alphaLcParenR"/>
              <a:defRPr/>
            </a:pPr>
            <a:endParaRPr lang="en-US" sz="11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67400" y="2060575"/>
            <a:ext cx="2592388" cy="4537075"/>
          </a:xfrm>
          <a:prstGeom prst="roundRect">
            <a:avLst/>
          </a:prstGeom>
          <a:solidFill>
            <a:srgbClr val="E8AF35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>
                <a:solidFill>
                  <a:schemeClr val="tx2"/>
                </a:solidFill>
                <a:ea typeface="ＭＳ Ｐゴシック" charset="-128"/>
              </a:rPr>
              <a:t>Questions (Gold level)</a:t>
            </a:r>
          </a:p>
          <a:p>
            <a:pPr algn="ctr">
              <a:buFontTx/>
              <a:buAutoNum type="alphaLcParenR"/>
              <a:defRPr/>
            </a:pPr>
            <a:r>
              <a:rPr lang="en-US" sz="1200">
                <a:solidFill>
                  <a:schemeClr val="tx2"/>
                </a:solidFill>
                <a:ea typeface="ＭＳ Ｐゴシック" charset="-128"/>
              </a:rPr>
              <a:t>I see the price of a handbag, which is £49.99. The shop has a sale, 20% off. What is the new price that I pay?</a:t>
            </a:r>
          </a:p>
          <a:p>
            <a:pPr algn="ctr">
              <a:buFontTx/>
              <a:buAutoNum type="alphaLcParenR"/>
              <a:defRPr/>
            </a:pPr>
            <a:endParaRPr lang="en-US" sz="1200" b="1" u="sng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r>
              <a:rPr lang="en-US" sz="1200">
                <a:solidFill>
                  <a:schemeClr val="tx2"/>
                </a:solidFill>
                <a:ea typeface="ＭＳ Ｐゴシック" charset="-128"/>
              </a:rPr>
              <a:t>b) I want to buy an IPad, which costs £300. I have to pay tax of 17.5% on top of the normal price. How much is the new cost of the IPad?</a:t>
            </a:r>
            <a:r>
              <a:rPr lang="en-US" sz="1200" b="1" u="sng">
                <a:solidFill>
                  <a:schemeClr val="tx2"/>
                </a:solidFill>
                <a:ea typeface="ＭＳ Ｐゴシック" charset="-128"/>
              </a:rPr>
              <a:t> </a:t>
            </a:r>
          </a:p>
          <a:p>
            <a:pPr algn="ctr">
              <a:defRPr/>
            </a:pPr>
            <a:endParaRPr lang="en-US" sz="1200" b="1" u="sng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r>
              <a:rPr lang="en-US" sz="1200">
                <a:solidFill>
                  <a:schemeClr val="tx2"/>
                </a:solidFill>
                <a:ea typeface="ＭＳ Ｐゴシック" charset="-128"/>
              </a:rPr>
              <a:t>c) I open a savings account with Bank Maths and deposit £500. In the 1</a:t>
            </a:r>
            <a:r>
              <a:rPr lang="en-US" sz="1200" baseline="30000">
                <a:solidFill>
                  <a:schemeClr val="tx2"/>
                </a:solidFill>
                <a:ea typeface="ＭＳ Ｐゴシック" charset="-128"/>
              </a:rPr>
              <a:t>st</a:t>
            </a:r>
            <a:r>
              <a:rPr lang="en-US" sz="1200">
                <a:solidFill>
                  <a:schemeClr val="tx2"/>
                </a:solidFill>
                <a:ea typeface="ＭＳ Ｐゴシック" charset="-128"/>
              </a:rPr>
              <a:t> year I receive interest of 4% then in the 2</a:t>
            </a:r>
            <a:r>
              <a:rPr lang="en-US" sz="1200" baseline="30000">
                <a:solidFill>
                  <a:schemeClr val="tx2"/>
                </a:solidFill>
                <a:ea typeface="ＭＳ Ｐゴシック" charset="-128"/>
              </a:rPr>
              <a:t>nd</a:t>
            </a:r>
            <a:r>
              <a:rPr lang="en-US" sz="1200">
                <a:solidFill>
                  <a:schemeClr val="tx2"/>
                </a:solidFill>
                <a:ea typeface="ＭＳ Ｐゴシック" charset="-128"/>
              </a:rPr>
              <a:t> year I receive interest of 1.5%. How much money have I saved by the end of the second year?</a:t>
            </a:r>
          </a:p>
          <a:p>
            <a:pPr algn="ctr">
              <a:defRPr/>
            </a:pPr>
            <a:endParaRPr lang="en-US" sz="1200" b="1" u="sng">
              <a:solidFill>
                <a:schemeClr val="tx2"/>
              </a:solidFill>
              <a:ea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6596063"/>
            <a:ext cx="338455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Resource created by missnmaths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107950" y="333375"/>
            <a:ext cx="2808288" cy="15827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u="sng">
                <a:solidFill>
                  <a:schemeClr val="tx2"/>
                </a:solidFill>
                <a:ea typeface="ＭＳ Ｐゴシック" charset="-128"/>
              </a:rPr>
              <a:t>Reminder</a:t>
            </a:r>
          </a:p>
          <a:p>
            <a:pPr algn="ctr">
              <a:defRPr/>
            </a:pPr>
            <a:endParaRPr lang="en-US" sz="1200" b="1" u="sng">
              <a:solidFill>
                <a:schemeClr val="tx2"/>
              </a:solidFill>
              <a:ea typeface="ＭＳ Ｐゴシック" charset="-128"/>
            </a:endParaRPr>
          </a:p>
          <a:p>
            <a:pPr>
              <a:buFontTx/>
              <a:buChar char="•"/>
              <a:defRPr/>
            </a:pPr>
            <a:r>
              <a:rPr lang="en-US" sz="1100">
                <a:solidFill>
                  <a:schemeClr val="tx2"/>
                </a:solidFill>
                <a:ea typeface="ＭＳ Ｐゴシック" charset="-128"/>
              </a:rPr>
              <a:t>Express 46 out of 90 as  %. (46 ÷ 90 then × 100)</a:t>
            </a:r>
          </a:p>
          <a:p>
            <a:pPr>
              <a:buFontTx/>
              <a:buChar char="•"/>
              <a:defRPr/>
            </a:pPr>
            <a:r>
              <a:rPr lang="en-US" sz="1100">
                <a:solidFill>
                  <a:schemeClr val="tx2"/>
                </a:solidFill>
                <a:ea typeface="ＭＳ Ｐゴシック" charset="-128"/>
              </a:rPr>
              <a:t>Increase £90 by 20% (20  ÷  100 × 90 = 1.80 so 90 + 1.80 = £91.80)</a:t>
            </a:r>
          </a:p>
          <a:p>
            <a:pPr>
              <a:buFontTx/>
              <a:buChar char="•"/>
              <a:defRPr/>
            </a:pPr>
            <a:r>
              <a:rPr lang="en-US" sz="1100">
                <a:solidFill>
                  <a:schemeClr val="tx2"/>
                </a:solidFill>
                <a:ea typeface="ＭＳ Ｐゴシック" charset="-128"/>
              </a:rPr>
              <a:t>Decrease £65 by 15% (15  ÷  100 × 65 = 9.75 so 65 – 9.75 = £55.25)</a:t>
            </a:r>
          </a:p>
          <a:p>
            <a:pPr algn="ctr">
              <a:buFontTx/>
              <a:buChar char="•"/>
              <a:defRPr/>
            </a:pPr>
            <a:endParaRPr lang="en-US" sz="1200">
              <a:solidFill>
                <a:schemeClr val="tx2"/>
              </a:solidFill>
              <a:ea typeface="ＭＳ Ｐゴシック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59113" y="404813"/>
            <a:ext cx="2592387" cy="1512887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Research</a:t>
            </a:r>
          </a:p>
          <a:p>
            <a:pPr algn="ctr"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chemeClr val="tx2"/>
                </a:solidFill>
              </a:rPr>
              <a:t>Have a look at some savings accounts for high street banks. What interesting words you discover?</a:t>
            </a:r>
            <a:endParaRPr lang="en-US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7950" y="2060575"/>
            <a:ext cx="2592388" cy="4537075"/>
          </a:xfrm>
          <a:prstGeom prst="roundRect">
            <a:avLst/>
          </a:prstGeom>
          <a:solidFill>
            <a:srgbClr val="996633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Questions (Bronze level)</a:t>
            </a:r>
          </a:p>
          <a:p>
            <a:pPr algn="ctr">
              <a:defRPr/>
            </a:pPr>
            <a:endParaRPr lang="en-US" sz="1200" b="1" u="sng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200" b="1" u="sng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200" b="1" u="sng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100" dirty="0">
                <a:solidFill>
                  <a:schemeClr val="tx2"/>
                </a:solidFill>
              </a:rPr>
              <a:t>Express the following as a percentage: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19 out of 25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>
                <a:solidFill>
                  <a:srgbClr val="00B0F0"/>
                </a:solidFill>
              </a:rPr>
              <a:t>= 76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16 out of 40 </a:t>
            </a:r>
            <a:r>
              <a:rPr lang="en-US" sz="1100" dirty="0">
                <a:solidFill>
                  <a:srgbClr val="00B0F0"/>
                </a:solidFill>
              </a:rPr>
              <a:t>= 40</a:t>
            </a:r>
            <a:endParaRPr lang="en-US" sz="1100" dirty="0">
              <a:solidFill>
                <a:schemeClr val="tx2"/>
              </a:solidFill>
            </a:endParaRP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33 out of 90 </a:t>
            </a:r>
            <a:r>
              <a:rPr lang="en-US" sz="1100" dirty="0">
                <a:solidFill>
                  <a:srgbClr val="00B0F0"/>
                </a:solidFill>
              </a:rPr>
              <a:t>= 36.6</a:t>
            </a:r>
            <a:endParaRPr lang="en-US" sz="11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1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1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100" dirty="0">
                <a:solidFill>
                  <a:schemeClr val="tx2"/>
                </a:solidFill>
              </a:rPr>
              <a:t>Find the following percentage of amounts: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10 % of 60 </a:t>
            </a:r>
            <a:r>
              <a:rPr lang="en-US" sz="1100" dirty="0">
                <a:solidFill>
                  <a:srgbClr val="00B0F0"/>
                </a:solidFill>
              </a:rPr>
              <a:t>= 6</a:t>
            </a:r>
            <a:endParaRPr lang="en-US" sz="1100" dirty="0">
              <a:solidFill>
                <a:schemeClr val="tx2"/>
              </a:solidFill>
            </a:endParaRP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5% of 90 </a:t>
            </a:r>
            <a:r>
              <a:rPr lang="en-US" sz="1100" dirty="0">
                <a:solidFill>
                  <a:srgbClr val="00B0F0"/>
                </a:solidFill>
              </a:rPr>
              <a:t>= 4.5 </a:t>
            </a:r>
            <a:endParaRPr lang="en-US" sz="1100" dirty="0">
              <a:solidFill>
                <a:schemeClr val="tx2"/>
              </a:solidFill>
            </a:endParaRP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12.5 % of 50 </a:t>
            </a:r>
            <a:r>
              <a:rPr lang="en-US" sz="1100" dirty="0">
                <a:solidFill>
                  <a:srgbClr val="00B0F0"/>
                </a:solidFill>
              </a:rPr>
              <a:t>=6.25</a:t>
            </a:r>
            <a:endParaRPr lang="en-US" sz="1100" dirty="0">
              <a:solidFill>
                <a:schemeClr val="tx2"/>
              </a:solidFill>
            </a:endParaRP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17.5 % of 105 </a:t>
            </a:r>
            <a:r>
              <a:rPr lang="en-US" sz="1200" dirty="0">
                <a:solidFill>
                  <a:schemeClr val="tx2"/>
                </a:solidFill>
              </a:rPr>
              <a:t>=</a:t>
            </a:r>
            <a:r>
              <a:rPr lang="en-US" sz="1200" b="1" u="sng" dirty="0">
                <a:solidFill>
                  <a:schemeClr val="tx2"/>
                </a:solidFill>
              </a:rPr>
              <a:t> </a:t>
            </a:r>
            <a:r>
              <a:rPr lang="en-US" sz="1200" dirty="0">
                <a:solidFill>
                  <a:srgbClr val="00B0F0"/>
                </a:solidFill>
              </a:rPr>
              <a:t>18.4</a:t>
            </a:r>
            <a:endParaRPr lang="en-US" sz="12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200" b="1" u="sng" dirty="0">
              <a:solidFill>
                <a:schemeClr val="tx2"/>
              </a:solidFill>
            </a:endParaRPr>
          </a:p>
        </p:txBody>
      </p:sp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0" y="111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u="sng">
                <a:latin typeface="Apple Chancery" charset="0"/>
              </a:rPr>
              <a:t>Percentages &amp; Interest      </a:t>
            </a:r>
            <a:r>
              <a:rPr lang="en-US" sz="1400"/>
              <a:t>homework Year_____ Set on ______/Due on________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11863" y="404813"/>
            <a:ext cx="2592387" cy="151288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Literacy</a:t>
            </a:r>
          </a:p>
          <a:p>
            <a:pPr algn="ctr">
              <a:defRPr/>
            </a:pPr>
            <a:r>
              <a:rPr lang="en-US" sz="1100" dirty="0">
                <a:solidFill>
                  <a:schemeClr val="tx2"/>
                </a:solidFill>
              </a:rPr>
              <a:t>Write other words that are the same as :</a:t>
            </a:r>
          </a:p>
          <a:p>
            <a:pPr marL="228600" indent="-228600" algn="ctr">
              <a:buFontTx/>
              <a:buAutoNum type="alphaLcParenBoth"/>
              <a:defRPr/>
            </a:pPr>
            <a:r>
              <a:rPr lang="en-US" sz="1100" dirty="0">
                <a:solidFill>
                  <a:schemeClr val="tx2"/>
                </a:solidFill>
              </a:rPr>
              <a:t>Percentage increase</a:t>
            </a:r>
          </a:p>
          <a:p>
            <a:pPr marL="228600" indent="-228600" algn="ctr">
              <a:buFontTx/>
              <a:buAutoNum type="alphaLcParenBoth"/>
              <a:defRPr/>
            </a:pPr>
            <a:endParaRPr lang="en-US" sz="11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100" dirty="0">
              <a:solidFill>
                <a:schemeClr val="tx2"/>
              </a:solidFill>
            </a:endParaRPr>
          </a:p>
          <a:p>
            <a:pPr marL="228600" indent="-228600" algn="ctr">
              <a:buFontTx/>
              <a:buAutoNum type="alphaLcParenBoth"/>
              <a:defRPr/>
            </a:pPr>
            <a:r>
              <a:rPr lang="en-US" sz="1100" dirty="0">
                <a:solidFill>
                  <a:schemeClr val="tx2"/>
                </a:solidFill>
              </a:rPr>
              <a:t>Percentage decrease</a:t>
            </a:r>
            <a:endParaRPr lang="en-US" sz="12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16238" y="2060575"/>
            <a:ext cx="2592387" cy="4537075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Questions (Silver level)</a:t>
            </a:r>
          </a:p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 </a:t>
            </a:r>
          </a:p>
          <a:p>
            <a:pPr algn="ctr">
              <a:defRPr/>
            </a:pPr>
            <a:r>
              <a:rPr lang="en-US" sz="1100" dirty="0">
                <a:solidFill>
                  <a:schemeClr val="tx2"/>
                </a:solidFill>
              </a:rPr>
              <a:t>Percentage increase 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Increase 75 by 12% </a:t>
            </a:r>
            <a:r>
              <a:rPr lang="en-US" sz="1100" dirty="0">
                <a:solidFill>
                  <a:srgbClr val="FF0000"/>
                </a:solidFill>
              </a:rPr>
              <a:t>=84</a:t>
            </a:r>
            <a:endParaRPr lang="en-US" sz="1100" dirty="0">
              <a:solidFill>
                <a:schemeClr val="tx2"/>
              </a:solidFill>
            </a:endParaRP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Increase 109 by 10%</a:t>
            </a:r>
            <a:r>
              <a:rPr lang="en-US" sz="1100" dirty="0">
                <a:solidFill>
                  <a:srgbClr val="FF0000"/>
                </a:solidFill>
              </a:rPr>
              <a:t> = 119.9</a:t>
            </a:r>
            <a:endParaRPr lang="en-US" sz="1100" dirty="0">
              <a:solidFill>
                <a:schemeClr val="tx2"/>
              </a:solidFill>
            </a:endParaRP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Increase 45 by 2% </a:t>
            </a:r>
            <a:r>
              <a:rPr lang="en-US" sz="1100" dirty="0">
                <a:solidFill>
                  <a:srgbClr val="FF0000"/>
                </a:solidFill>
              </a:rPr>
              <a:t>= 45.9</a:t>
            </a:r>
            <a:endParaRPr lang="en-US" sz="1100" dirty="0">
              <a:solidFill>
                <a:schemeClr val="tx2"/>
              </a:solidFill>
            </a:endParaRP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Increase 75 by 100% </a:t>
            </a:r>
            <a:r>
              <a:rPr lang="en-US" sz="1100" dirty="0">
                <a:solidFill>
                  <a:srgbClr val="FF0000"/>
                </a:solidFill>
              </a:rPr>
              <a:t>= 150</a:t>
            </a:r>
            <a:endParaRPr lang="en-US" sz="11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1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100" dirty="0">
                <a:solidFill>
                  <a:schemeClr val="tx2"/>
                </a:solidFill>
              </a:rPr>
              <a:t>Percentage decrease </a:t>
            </a: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Decrease 68 by 2% </a:t>
            </a:r>
            <a:r>
              <a:rPr lang="en-US" sz="1100" dirty="0">
                <a:solidFill>
                  <a:srgbClr val="FF0000"/>
                </a:solidFill>
              </a:rPr>
              <a:t>= 66.64</a:t>
            </a:r>
            <a:endParaRPr lang="en-US" sz="1100" dirty="0">
              <a:solidFill>
                <a:schemeClr val="tx2"/>
              </a:solidFill>
            </a:endParaRP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Decrease 78 by 5% </a:t>
            </a:r>
            <a:r>
              <a:rPr lang="en-US" sz="1100" dirty="0">
                <a:solidFill>
                  <a:srgbClr val="FF0000"/>
                </a:solidFill>
              </a:rPr>
              <a:t> =74.1</a:t>
            </a:r>
            <a:endParaRPr lang="en-US" sz="1100" dirty="0">
              <a:solidFill>
                <a:schemeClr val="tx2"/>
              </a:solidFill>
            </a:endParaRP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Decrease 100 by 2.5% </a:t>
            </a:r>
            <a:r>
              <a:rPr lang="en-US" sz="1100" dirty="0">
                <a:solidFill>
                  <a:srgbClr val="FF0000"/>
                </a:solidFill>
              </a:rPr>
              <a:t> = 97.5</a:t>
            </a:r>
            <a:endParaRPr lang="en-US" sz="1100" dirty="0">
              <a:solidFill>
                <a:schemeClr val="tx2"/>
              </a:solidFill>
            </a:endParaRPr>
          </a:p>
          <a:p>
            <a:pPr marL="228600" indent="-228600" algn="ctr">
              <a:buFontTx/>
              <a:buAutoNum type="alphaLcParenR"/>
              <a:defRPr/>
            </a:pPr>
            <a:r>
              <a:rPr lang="en-US" sz="1100" dirty="0">
                <a:solidFill>
                  <a:schemeClr val="tx2"/>
                </a:solidFill>
              </a:rPr>
              <a:t>Decrease 99 by 17.5 % </a:t>
            </a:r>
            <a:r>
              <a:rPr lang="en-US" sz="1100" dirty="0">
                <a:solidFill>
                  <a:srgbClr val="FF0000"/>
                </a:solidFill>
              </a:rPr>
              <a:t>= 81.7</a:t>
            </a:r>
            <a:endParaRPr lang="en-US" sz="1100" dirty="0">
              <a:solidFill>
                <a:schemeClr val="tx2"/>
              </a:solidFill>
            </a:endParaRPr>
          </a:p>
          <a:p>
            <a:pPr marL="228600" indent="-228600" algn="ctr">
              <a:buFontTx/>
              <a:buAutoNum type="alphaLcParenR"/>
              <a:defRPr/>
            </a:pPr>
            <a:endParaRPr lang="en-US" sz="11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67400" y="2060575"/>
            <a:ext cx="2592388" cy="4537075"/>
          </a:xfrm>
          <a:prstGeom prst="roundRect">
            <a:avLst/>
          </a:prstGeom>
          <a:solidFill>
            <a:srgbClr val="E8AF35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  <a:ea typeface="ＭＳ Ｐゴシック" charset="-128"/>
              </a:rPr>
              <a:t>Questions (Gold level)</a:t>
            </a:r>
          </a:p>
          <a:p>
            <a:pPr algn="ctr">
              <a:buFontTx/>
              <a:buAutoNum type="alphaLcParenR"/>
              <a:defRPr/>
            </a:pPr>
            <a:r>
              <a:rPr lang="en-US" sz="1200" dirty="0">
                <a:solidFill>
                  <a:schemeClr val="tx2"/>
                </a:solidFill>
                <a:ea typeface="ＭＳ Ｐゴシック" charset="-128"/>
              </a:rPr>
              <a:t>I see the price of a handbag, which is £49.99. The shop has a sale, 20% off. What is the new price that I pay? </a:t>
            </a:r>
            <a:r>
              <a:rPr lang="en-US" sz="1200" dirty="0">
                <a:solidFill>
                  <a:srgbClr val="FF0000"/>
                </a:solidFill>
                <a:ea typeface="ＭＳ Ｐゴシック" charset="-128"/>
              </a:rPr>
              <a:t>£39.99</a:t>
            </a:r>
            <a:endParaRPr lang="en-US" sz="1200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buFontTx/>
              <a:buAutoNum type="alphaLcParenR"/>
              <a:defRPr/>
            </a:pPr>
            <a:endParaRPr lang="en-US" sz="1200" b="1" u="sng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r>
              <a:rPr lang="en-US" sz="1200" dirty="0">
                <a:solidFill>
                  <a:schemeClr val="tx2"/>
                </a:solidFill>
                <a:ea typeface="ＭＳ Ｐゴシック" charset="-128"/>
              </a:rPr>
              <a:t>b) I want to buy an </a:t>
            </a:r>
            <a:r>
              <a:rPr lang="en-US" sz="1200" dirty="0" err="1">
                <a:solidFill>
                  <a:schemeClr val="tx2"/>
                </a:solidFill>
                <a:ea typeface="ＭＳ Ｐゴシック" charset="-128"/>
              </a:rPr>
              <a:t>IPad</a:t>
            </a:r>
            <a:r>
              <a:rPr lang="en-US" sz="1200" dirty="0">
                <a:solidFill>
                  <a:schemeClr val="tx2"/>
                </a:solidFill>
                <a:ea typeface="ＭＳ Ｐゴシック" charset="-128"/>
              </a:rPr>
              <a:t>, which costs £300. I have to pay tax of 17.5% on top of the normal price. How much is the new cost of the </a:t>
            </a:r>
            <a:r>
              <a:rPr lang="en-US" sz="1200" dirty="0" err="1">
                <a:solidFill>
                  <a:schemeClr val="tx2"/>
                </a:solidFill>
                <a:ea typeface="ＭＳ Ｐゴシック" charset="-128"/>
              </a:rPr>
              <a:t>IPad</a:t>
            </a:r>
            <a:r>
              <a:rPr lang="en-US" sz="1200" dirty="0">
                <a:solidFill>
                  <a:schemeClr val="tx2"/>
                </a:solidFill>
                <a:ea typeface="ＭＳ Ｐゴシック" charset="-128"/>
              </a:rPr>
              <a:t>?</a:t>
            </a:r>
            <a:r>
              <a:rPr lang="en-US" sz="1200" b="1" u="sng" dirty="0">
                <a:solidFill>
                  <a:schemeClr val="tx2"/>
                </a:solidFill>
                <a:ea typeface="ＭＳ Ｐゴシック" charset="-128"/>
              </a:rPr>
              <a:t>  </a:t>
            </a:r>
            <a:r>
              <a:rPr lang="en-US" sz="1200" dirty="0">
                <a:solidFill>
                  <a:srgbClr val="FF0000"/>
                </a:solidFill>
                <a:ea typeface="ＭＳ Ｐゴシック" charset="-128"/>
              </a:rPr>
              <a:t>=352.50</a:t>
            </a:r>
            <a:endParaRPr lang="en-US" sz="1200" b="1" u="sng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sz="1200" b="1" u="sng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r>
              <a:rPr lang="en-US" sz="1200" dirty="0">
                <a:solidFill>
                  <a:schemeClr val="tx2"/>
                </a:solidFill>
                <a:ea typeface="ＭＳ Ｐゴシック" charset="-128"/>
              </a:rPr>
              <a:t>c) I open a savings account with Bank </a:t>
            </a:r>
            <a:r>
              <a:rPr lang="en-US" sz="1200" dirty="0" err="1">
                <a:solidFill>
                  <a:schemeClr val="tx2"/>
                </a:solidFill>
                <a:ea typeface="ＭＳ Ｐゴシック" charset="-128"/>
              </a:rPr>
              <a:t>Maths</a:t>
            </a:r>
            <a:r>
              <a:rPr lang="en-US" sz="1200" dirty="0">
                <a:solidFill>
                  <a:schemeClr val="tx2"/>
                </a:solidFill>
                <a:ea typeface="ＭＳ Ｐゴシック" charset="-128"/>
              </a:rPr>
              <a:t> and deposit £500. In the 1</a:t>
            </a:r>
            <a:r>
              <a:rPr lang="en-US" sz="1200" baseline="30000" dirty="0">
                <a:solidFill>
                  <a:schemeClr val="tx2"/>
                </a:solidFill>
                <a:ea typeface="ＭＳ Ｐゴシック" charset="-128"/>
              </a:rPr>
              <a:t>st</a:t>
            </a:r>
            <a:r>
              <a:rPr lang="en-US" sz="1200" dirty="0">
                <a:solidFill>
                  <a:schemeClr val="tx2"/>
                </a:solidFill>
                <a:ea typeface="ＭＳ Ｐゴシック" charset="-128"/>
              </a:rPr>
              <a:t> year I receive interest of 4% then in the 2</a:t>
            </a:r>
            <a:r>
              <a:rPr lang="en-US" sz="1200" baseline="30000" dirty="0">
                <a:solidFill>
                  <a:schemeClr val="tx2"/>
                </a:solidFill>
                <a:ea typeface="ＭＳ Ｐゴシック" charset="-128"/>
              </a:rPr>
              <a:t>nd</a:t>
            </a:r>
            <a:r>
              <a:rPr lang="en-US" sz="1200" dirty="0">
                <a:solidFill>
                  <a:schemeClr val="tx2"/>
                </a:solidFill>
                <a:ea typeface="ＭＳ Ｐゴシック" charset="-128"/>
              </a:rPr>
              <a:t> year I receive interest of 1.5%. How much money have I saved by the end of the second year? </a:t>
            </a:r>
            <a:r>
              <a:rPr lang="en-US" sz="1200" dirty="0">
                <a:solidFill>
                  <a:srgbClr val="FF0000"/>
                </a:solidFill>
                <a:ea typeface="ＭＳ Ｐゴシック" charset="-128"/>
              </a:rPr>
              <a:t>= £527.80</a:t>
            </a:r>
            <a:endParaRPr lang="en-US" sz="1200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sz="1200" b="1" u="sng" dirty="0">
              <a:solidFill>
                <a:schemeClr val="tx2"/>
              </a:solidFill>
              <a:ea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675" y="6669088"/>
            <a:ext cx="338455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Resource created by missnmaths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701</Words>
  <Application>Microsoft Office PowerPoint</Application>
  <PresentationFormat>On-screen Show (4:3)</PresentationFormat>
  <Paragraphs>100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Joanne Morgan</cp:lastModifiedBy>
  <cp:revision>83</cp:revision>
  <cp:lastPrinted>2015-04-11T18:13:09Z</cp:lastPrinted>
  <dcterms:created xsi:type="dcterms:W3CDTF">2012-11-14T22:07:06Z</dcterms:created>
  <dcterms:modified xsi:type="dcterms:W3CDTF">2015-06-14T12:57:45Z</dcterms:modified>
</cp:coreProperties>
</file>