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782" autoAdjust="0"/>
    <p:restoredTop sz="87567" autoAdjust="0"/>
  </p:normalViewPr>
  <p:slideViewPr>
    <p:cSldViewPr>
      <p:cViewPr>
        <p:scale>
          <a:sx n="66" d="100"/>
          <a:sy n="66" d="100"/>
        </p:scale>
        <p:origin x="-128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E99C8-0AC3-4FEF-9B77-0B7C18BF4C5E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137"/>
            <a:ext cx="294640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30137"/>
            <a:ext cx="294640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AF57F-6B9D-4E7F-9587-5D8B8356B80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88268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0B35D-43E7-43B4-AAA1-985538D72EC4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5867"/>
            <a:ext cx="5438775" cy="44684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137"/>
            <a:ext cx="294640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30137"/>
            <a:ext cx="294640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BC004-09CE-49EE-84FE-6D01BDD63CE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28291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BC004-09CE-49EE-84FE-6D01BDD63CE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63657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CF096-DF44-4AA2-A6FA-F270768A66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E9B07-6E01-433D-8178-842E3F3ED4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E7F0C-80EE-4628-A408-867E0AB022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20F93-103B-4C8A-AE37-F83C6257AB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8608B-2E15-4630-8384-E0D95D98DD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7F9F6-1793-4FA9-8EA4-15B1006EB5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27A0B-281C-4A26-90E8-8E3A0F3BA0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BBF1A-3C97-4928-A3AC-147A769F4A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29DB6-14F3-4CC0-970E-262FD2501A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A92D4-5277-4E21-8EA2-D91760F044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A6D9D-B1E5-413A-B1BB-AF222FA570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75911B0-E6E0-4D44-839E-2F7A7017E9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42875" y="71438"/>
            <a:ext cx="2844800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71438" y="1989138"/>
            <a:ext cx="5940425" cy="4797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156325" y="2492375"/>
            <a:ext cx="2879725" cy="410497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3" name="WordArt 12"/>
          <p:cNvSpPr>
            <a:spLocks noChangeArrowheads="1" noChangeShapeType="1" noTextEdit="1"/>
          </p:cNvSpPr>
          <p:nvPr/>
        </p:nvSpPr>
        <p:spPr bwMode="auto">
          <a:xfrm>
            <a:off x="1476375" y="1985056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2054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5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22780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6" name="Text Box 34"/>
          <p:cNvSpPr txBox="1">
            <a:spLocks noChangeArrowheads="1"/>
          </p:cNvSpPr>
          <p:nvPr/>
        </p:nvSpPr>
        <p:spPr bwMode="auto">
          <a:xfrm>
            <a:off x="238136" y="421964"/>
            <a:ext cx="259238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1600" dirty="0" smtClean="0">
                <a:latin typeface="Comic Sans MS" pitchFamily="66" charset="0"/>
              </a:rPr>
              <a:t>Expand</a:t>
            </a:r>
          </a:p>
          <a:p>
            <a:pPr algn="ctr">
              <a:spcBef>
                <a:spcPct val="50000"/>
              </a:spcBef>
            </a:pPr>
            <a:r>
              <a:rPr lang="en-GB" altLang="en-US" sz="1600" dirty="0" smtClean="0">
                <a:latin typeface="Comic Sans MS" pitchFamily="66" charset="0"/>
              </a:rPr>
              <a:t>Multiply</a:t>
            </a:r>
          </a:p>
          <a:p>
            <a:pPr algn="ctr">
              <a:spcBef>
                <a:spcPct val="50000"/>
              </a:spcBef>
            </a:pPr>
            <a:r>
              <a:rPr lang="en-GB" altLang="en-US" sz="1600" dirty="0" smtClean="0">
                <a:latin typeface="Comic Sans MS" pitchFamily="66" charset="0"/>
              </a:rPr>
              <a:t>Quadratic</a:t>
            </a:r>
          </a:p>
          <a:p>
            <a:pPr algn="ctr">
              <a:spcBef>
                <a:spcPct val="50000"/>
              </a:spcBef>
            </a:pPr>
            <a:r>
              <a:rPr lang="en-GB" altLang="en-US" sz="1600" dirty="0" smtClean="0">
                <a:latin typeface="Comic Sans MS" pitchFamily="66" charset="0"/>
              </a:rPr>
              <a:t>Cubic</a:t>
            </a:r>
            <a:endParaRPr lang="en-GB" altLang="en-US" sz="1600" dirty="0">
              <a:latin typeface="Comic Sans MS" pitchFamily="66" charset="0"/>
            </a:endParaRPr>
          </a:p>
        </p:txBody>
      </p:sp>
      <p:sp>
        <p:nvSpPr>
          <p:cNvPr id="2057" name="Text Box 35"/>
          <p:cNvSpPr txBox="1">
            <a:spLocks noChangeArrowheads="1"/>
          </p:cNvSpPr>
          <p:nvPr/>
        </p:nvSpPr>
        <p:spPr bwMode="auto">
          <a:xfrm>
            <a:off x="3059113" y="476250"/>
            <a:ext cx="29162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dirty="0" smtClean="0">
                <a:latin typeface="Comic Sans MS" pitchFamily="66" charset="0"/>
              </a:rPr>
              <a:t>Draw both possible graphs for y = x³</a:t>
            </a:r>
            <a:endParaRPr lang="en-US" altLang="en-US" sz="1600" dirty="0">
              <a:latin typeface="Comic Sans MS" pitchFamily="66" charset="0"/>
            </a:endParaRPr>
          </a:p>
        </p:txBody>
      </p:sp>
      <p:sp>
        <p:nvSpPr>
          <p:cNvPr id="2058" name="Text Box 36"/>
          <p:cNvSpPr txBox="1">
            <a:spLocks noChangeArrowheads="1"/>
          </p:cNvSpPr>
          <p:nvPr/>
        </p:nvSpPr>
        <p:spPr bwMode="auto">
          <a:xfrm>
            <a:off x="6227763" y="344488"/>
            <a:ext cx="280828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dirty="0" smtClean="0">
                <a:latin typeface="Comic Sans MS" pitchFamily="66" charset="0"/>
              </a:rPr>
              <a:t>Expand two of the brackets first.</a:t>
            </a:r>
          </a:p>
          <a:p>
            <a:pPr>
              <a:spcBef>
                <a:spcPct val="50000"/>
              </a:spcBef>
            </a:pPr>
            <a:r>
              <a:rPr lang="en-GB" altLang="en-US" sz="1600" dirty="0" smtClean="0">
                <a:latin typeface="Comic Sans MS" pitchFamily="66" charset="0"/>
              </a:rPr>
              <a:t>The product of this multiply by the third bracket. </a:t>
            </a:r>
            <a:endParaRPr lang="en-GB" altLang="en-US" sz="1600" dirty="0">
              <a:latin typeface="Comic Sans MS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63" name="Rectangle 6"/>
              <p:cNvSpPr>
                <a:spLocks noChangeArrowheads="1"/>
              </p:cNvSpPr>
              <p:nvPr/>
            </p:nvSpPr>
            <p:spPr bwMode="auto">
              <a:xfrm>
                <a:off x="71438" y="2591197"/>
                <a:ext cx="5957974" cy="40318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600" dirty="0" smtClean="0">
                    <a:latin typeface="Comic Sans MS" pitchFamily="66" charset="0"/>
                  </a:rPr>
                  <a:t>Expand and simplify the following:</a:t>
                </a:r>
              </a:p>
              <a:p>
                <a:pPr marL="342900" indent="-342900">
                  <a:spcBef>
                    <a:spcPct val="50000"/>
                  </a:spcBef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altLang="en-US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altLang="en-US" sz="1600" b="0" i="1" smtClean="0">
                            <a:latin typeface="Cambria Math"/>
                          </a:rPr>
                          <m:t>𝑥</m:t>
                        </m:r>
                        <m:r>
                          <a:rPr lang="en-GB" altLang="en-US" sz="1600" b="0" i="1" smtClean="0">
                            <a:latin typeface="Cambria Math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altLang="en-US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altLang="en-US" sz="1600" b="0" i="1" smtClean="0">
                            <a:latin typeface="Cambria Math"/>
                          </a:rPr>
                          <m:t>𝑥</m:t>
                        </m:r>
                        <m:r>
                          <a:rPr lang="en-GB" altLang="en-US" sz="1600" b="0" i="1" smtClean="0">
                            <a:latin typeface="Cambria Math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GB" altLang="en-US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altLang="en-US" sz="1600" b="0" i="1" smtClean="0">
                            <a:latin typeface="Cambria Math"/>
                          </a:rPr>
                          <m:t>𝑥</m:t>
                        </m:r>
                        <m:r>
                          <a:rPr lang="en-GB" altLang="en-US" sz="1600" b="0" i="1" smtClean="0">
                            <a:latin typeface="Cambria Math"/>
                          </a:rPr>
                          <m:t>+3</m:t>
                        </m:r>
                      </m:e>
                    </m:d>
                  </m:oMath>
                </a14:m>
                <a:endParaRPr lang="en-GB" altLang="en-US" sz="1600" b="0" dirty="0" smtClean="0">
                  <a:latin typeface="Comic Sans MS" pitchFamily="66" charset="0"/>
                </a:endParaRPr>
              </a:p>
              <a:p>
                <a:pPr marL="342900" indent="-342900">
                  <a:spcBef>
                    <a:spcPct val="50000"/>
                  </a:spcBef>
                  <a:buFontTx/>
                  <a:buAutoNum type="alphaLcParenR"/>
                </a:pPr>
                <a14:m>
                  <m:oMath xmlns:m="http://schemas.openxmlformats.org/officeDocument/2006/math">
                    <m:r>
                      <a:rPr lang="en-GB" altLang="en-US" sz="1600" i="1">
                        <a:latin typeface="Cambria Math"/>
                      </a:rPr>
                      <m:t>(</m:t>
                    </m:r>
                    <m:r>
                      <a:rPr lang="en-GB" altLang="en-US" sz="1600" i="1">
                        <a:latin typeface="Cambria Math"/>
                      </a:rPr>
                      <m:t>𝑓</m:t>
                    </m:r>
                    <m:r>
                      <a:rPr lang="en-GB" altLang="en-US" sz="1600" i="1">
                        <a:latin typeface="Cambria Math"/>
                      </a:rPr>
                      <m:t>+2)(</m:t>
                    </m:r>
                    <m:r>
                      <a:rPr lang="en-GB" altLang="en-US" sz="1600" i="1">
                        <a:latin typeface="Cambria Math"/>
                      </a:rPr>
                      <m:t>𝑓</m:t>
                    </m:r>
                    <m:r>
                      <a:rPr lang="en-GB" altLang="en-US" sz="1600" i="1">
                        <a:latin typeface="Cambria Math"/>
                      </a:rPr>
                      <m:t>+5)(</m:t>
                    </m:r>
                    <m:r>
                      <a:rPr lang="en-GB" altLang="en-US" sz="1600" i="1">
                        <a:latin typeface="Cambria Math"/>
                      </a:rPr>
                      <m:t>𝑓</m:t>
                    </m:r>
                    <m:r>
                      <a:rPr lang="en-GB" altLang="en-US" sz="1600" i="1">
                        <a:latin typeface="Cambria Math"/>
                      </a:rPr>
                      <m:t>+1)</m:t>
                    </m:r>
                  </m:oMath>
                </a14:m>
                <a:endParaRPr lang="en-US" altLang="en-US" sz="1600" dirty="0">
                  <a:latin typeface="Comic Sans MS" pitchFamily="66" charset="0"/>
                </a:endParaRPr>
              </a:p>
              <a:p>
                <a:pPr marL="342900" indent="-342900">
                  <a:spcBef>
                    <a:spcPct val="50000"/>
                  </a:spcBef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altLang="en-US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altLang="en-US" sz="1600" b="0" i="1" smtClean="0">
                            <a:latin typeface="Cambria Math"/>
                          </a:rPr>
                          <m:t>𝑦</m:t>
                        </m:r>
                        <m:r>
                          <a:rPr lang="en-GB" altLang="en-US" sz="1600" b="0" i="1" smtClean="0">
                            <a:latin typeface="Cambria Math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GB" altLang="en-US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altLang="en-US" sz="1600" b="0" i="1" smtClean="0">
                            <a:latin typeface="Cambria Math"/>
                          </a:rPr>
                          <m:t>𝑦</m:t>
                        </m:r>
                        <m:r>
                          <a:rPr lang="en-GB" altLang="en-US" sz="1600" b="0" i="1" smtClean="0">
                            <a:latin typeface="Cambria Math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altLang="en-US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altLang="en-US" sz="1600" b="0" i="1" smtClean="0">
                            <a:latin typeface="Cambria Math"/>
                          </a:rPr>
                          <m:t>𝑦</m:t>
                        </m:r>
                        <m:r>
                          <a:rPr lang="en-GB" altLang="en-US" sz="1600" b="0" i="1" smtClean="0">
                            <a:latin typeface="Cambria Math"/>
                          </a:rPr>
                          <m:t> −1</m:t>
                        </m:r>
                      </m:e>
                    </m:d>
                  </m:oMath>
                </a14:m>
                <a:endParaRPr lang="en-GB" altLang="en-US" sz="1600" b="0" dirty="0" smtClean="0">
                  <a:latin typeface="Comic Sans MS" pitchFamily="66" charset="0"/>
                </a:endParaRPr>
              </a:p>
              <a:p>
                <a:pPr marL="342900" indent="-342900">
                  <a:spcBef>
                    <a:spcPct val="50000"/>
                  </a:spcBef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altLang="en-US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altLang="en-US" sz="1600" b="0" i="1" smtClean="0">
                            <a:latin typeface="Cambria Math"/>
                          </a:rPr>
                          <m:t>h</m:t>
                        </m:r>
                        <m:r>
                          <a:rPr lang="en-GB" altLang="en-US" sz="1600" b="0" i="1" smtClean="0">
                            <a:latin typeface="Cambria Math"/>
                          </a:rPr>
                          <m:t> −1</m:t>
                        </m:r>
                      </m:e>
                    </m:d>
                    <m:d>
                      <m:dPr>
                        <m:ctrlPr>
                          <a:rPr lang="en-GB" altLang="en-US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altLang="en-US" sz="1600" b="0" i="1" smtClean="0">
                            <a:latin typeface="Cambria Math"/>
                          </a:rPr>
                          <m:t>2</m:t>
                        </m:r>
                        <m:r>
                          <a:rPr lang="en-GB" altLang="en-US" sz="1600" b="0" i="1" smtClean="0">
                            <a:latin typeface="Cambria Math"/>
                          </a:rPr>
                          <m:t>h</m:t>
                        </m:r>
                        <m:r>
                          <a:rPr lang="en-GB" altLang="en-US" sz="1600" b="0" i="1" smtClean="0">
                            <a:latin typeface="Cambria Math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GB" altLang="en-US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altLang="en-US" sz="1600" b="0" i="1" smtClean="0">
                            <a:latin typeface="Cambria Math"/>
                          </a:rPr>
                          <m:t>h</m:t>
                        </m:r>
                        <m:r>
                          <a:rPr lang="en-GB" altLang="en-US" sz="1600" b="0" i="1" smtClean="0">
                            <a:latin typeface="Cambria Math"/>
                          </a:rPr>
                          <m:t> −3</m:t>
                        </m:r>
                      </m:e>
                    </m:d>
                  </m:oMath>
                </a14:m>
                <a:endParaRPr lang="en-GB" altLang="en-US" sz="1600" b="0" dirty="0" smtClean="0">
                  <a:latin typeface="Comic Sans MS" pitchFamily="66" charset="0"/>
                </a:endParaRPr>
              </a:p>
              <a:p>
                <a:pPr marL="342900" indent="-342900">
                  <a:spcBef>
                    <a:spcPct val="50000"/>
                  </a:spcBef>
                  <a:buAutoNum type="alphaLcParenR"/>
                </a:pPr>
                <a:r>
                  <a:rPr lang="en-GB" altLang="en-US" sz="1600" b="0" dirty="0" smtClean="0">
                    <a:latin typeface="Comic Sans MS" pitchFamily="66" charset="0"/>
                  </a:rPr>
                  <a:t>(k + 10)(k – 1)(3k – 2)</a:t>
                </a:r>
              </a:p>
              <a:p>
                <a:pPr marL="342900" indent="-342900">
                  <a:spcBef>
                    <a:spcPct val="50000"/>
                  </a:spcBef>
                  <a:buAutoNum type="alphaLcParenR"/>
                </a:pPr>
                <a:r>
                  <a:rPr lang="en-GB" altLang="en-US" sz="1600" dirty="0" smtClean="0">
                    <a:latin typeface="Comic Sans MS" pitchFamily="66" charset="0"/>
                  </a:rPr>
                  <a:t>(p – 1)(p – 2)(p – 3)</a:t>
                </a:r>
              </a:p>
              <a:p>
                <a:pPr marL="342900" indent="-342900">
                  <a:spcBef>
                    <a:spcPct val="50000"/>
                  </a:spcBef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16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altLang="en-US" sz="16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altLang="en-US" sz="1600" b="0" i="1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en-GB" altLang="en-US" sz="1600" b="0" i="1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GB" altLang="en-US" sz="1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altLang="en-US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altLang="en-US" sz="1600" b="0" i="1" smtClean="0">
                            <a:latin typeface="Cambria Math"/>
                          </a:rPr>
                          <m:t>2</m:t>
                        </m:r>
                        <m:r>
                          <a:rPr lang="en-GB" altLang="en-US" sz="1600" b="0" i="1" smtClean="0">
                            <a:latin typeface="Cambria Math"/>
                          </a:rPr>
                          <m:t>𝑡</m:t>
                        </m:r>
                        <m:r>
                          <a:rPr lang="en-GB" altLang="en-US" sz="1600" b="0" i="1" smtClean="0">
                            <a:latin typeface="Cambria Math"/>
                          </a:rPr>
                          <m:t>+4</m:t>
                        </m:r>
                      </m:e>
                    </m:d>
                  </m:oMath>
                </a14:m>
                <a:endParaRPr lang="en-GB" altLang="en-US" sz="1600" b="0" dirty="0" smtClean="0">
                  <a:latin typeface="Comic Sans MS" pitchFamily="66" charset="0"/>
                </a:endParaRPr>
              </a:p>
              <a:p>
                <a:pPr marL="342900" indent="-342900">
                  <a:spcBef>
                    <a:spcPct val="50000"/>
                  </a:spcBef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16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altLang="en-US" sz="16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altLang="en-US" sz="1600" b="0" i="1" smtClean="0">
                                <a:latin typeface="Cambria Math"/>
                              </a:rPr>
                              <m:t>𝑔</m:t>
                            </m:r>
                            <m:r>
                              <a:rPr lang="en-GB" altLang="en-US" sz="1600" b="0" i="1" smtClean="0">
                                <a:latin typeface="Cambria Math"/>
                              </a:rPr>
                              <m:t> −2</m:t>
                            </m:r>
                          </m:e>
                        </m:d>
                      </m:e>
                      <m:sup>
                        <m:r>
                          <a:rPr lang="en-GB" altLang="en-US" sz="1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altLang="en-US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altLang="en-US" sz="1600" b="0" i="1" smtClean="0">
                            <a:latin typeface="Cambria Math"/>
                          </a:rPr>
                          <m:t>𝑔</m:t>
                        </m:r>
                        <m:r>
                          <a:rPr lang="en-GB" altLang="en-US" sz="1600" b="0" i="1" smtClean="0">
                            <a:latin typeface="Cambria Math"/>
                          </a:rPr>
                          <m:t>+2</m:t>
                        </m:r>
                      </m:e>
                    </m:d>
                  </m:oMath>
                </a14:m>
                <a:endParaRPr lang="en-GB" altLang="en-US" sz="1600" b="0" dirty="0" smtClean="0">
                  <a:latin typeface="Comic Sans MS" pitchFamily="66" charset="0"/>
                </a:endParaRPr>
              </a:p>
              <a:p>
                <a:pPr marL="342900" indent="-342900">
                  <a:spcBef>
                    <a:spcPct val="50000"/>
                  </a:spcBef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1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altLang="en-US" sz="1600" b="0" i="1" smtClean="0">
                            <a:latin typeface="Cambria Math"/>
                          </a:rPr>
                          <m:t>(5</m:t>
                        </m:r>
                        <m:r>
                          <a:rPr lang="en-GB" altLang="en-US" sz="1600" b="0" i="1" smtClean="0">
                            <a:latin typeface="Cambria Math"/>
                          </a:rPr>
                          <m:t>𝑥</m:t>
                        </m:r>
                        <m:r>
                          <a:rPr lang="en-GB" altLang="en-US" sz="1600" b="0" i="1" smtClean="0">
                            <a:latin typeface="Cambria Math"/>
                          </a:rPr>
                          <m:t>+6)(</m:t>
                        </m:r>
                        <m:r>
                          <a:rPr lang="en-GB" altLang="en-US" sz="1600" b="0" i="1" smtClean="0">
                            <a:latin typeface="Cambria Math"/>
                          </a:rPr>
                          <m:t>𝑥</m:t>
                        </m:r>
                        <m:r>
                          <a:rPr lang="en-GB" altLang="en-US" sz="1600" b="0" i="1" smtClean="0">
                            <a:latin typeface="Cambria Math"/>
                          </a:rPr>
                          <m:t>+2)</m:t>
                        </m:r>
                      </m:e>
                      <m:sup>
                        <m:r>
                          <a:rPr lang="en-GB" altLang="en-US" sz="1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altLang="en-US" sz="1600" b="0" dirty="0" smtClean="0">
                  <a:latin typeface="Comic Sans MS" pitchFamily="66" charset="0"/>
                </a:endParaRPr>
              </a:p>
              <a:p>
                <a:pPr marL="342900" indent="-342900">
                  <a:spcBef>
                    <a:spcPct val="50000"/>
                  </a:spcBef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1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altLang="en-US" sz="1600" b="0" i="1" smtClean="0">
                            <a:latin typeface="Cambria Math"/>
                          </a:rPr>
                          <m:t>(</m:t>
                        </m:r>
                        <m:r>
                          <a:rPr lang="en-GB" altLang="en-US" sz="1600" b="0" i="1" smtClean="0">
                            <a:latin typeface="Cambria Math"/>
                          </a:rPr>
                          <m:t>𝑝</m:t>
                        </m:r>
                        <m:r>
                          <a:rPr lang="en-GB" altLang="en-US" sz="1600" b="0" i="1" smtClean="0">
                            <a:latin typeface="Cambria Math"/>
                          </a:rPr>
                          <m:t> −1)</m:t>
                        </m:r>
                      </m:e>
                      <m:sup>
                        <m:r>
                          <a:rPr lang="en-GB" altLang="en-US" sz="16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GB" altLang="en-US" sz="1600" b="0" dirty="0" smtClean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2063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38" y="2591197"/>
                <a:ext cx="5957974" cy="4031873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921" t="-303" b="-75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71" name="WordArt 9"/>
          <p:cNvSpPr>
            <a:spLocks noChangeArrowheads="1" noChangeShapeType="1" noTextEdit="1"/>
          </p:cNvSpPr>
          <p:nvPr/>
        </p:nvSpPr>
        <p:spPr bwMode="auto">
          <a:xfrm>
            <a:off x="323850" y="115888"/>
            <a:ext cx="259238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2072" name="WordArt 29"/>
          <p:cNvSpPr>
            <a:spLocks noChangeArrowheads="1" noChangeShapeType="1" noTextEdit="1"/>
          </p:cNvSpPr>
          <p:nvPr/>
        </p:nvSpPr>
        <p:spPr bwMode="auto">
          <a:xfrm>
            <a:off x="3492500" y="115888"/>
            <a:ext cx="2159000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2073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sp>
        <p:nvSpPr>
          <p:cNvPr id="2074" name="WordArt 13"/>
          <p:cNvSpPr>
            <a:spLocks noChangeArrowheads="1" noChangeShapeType="1" noTextEdit="1"/>
          </p:cNvSpPr>
          <p:nvPr/>
        </p:nvSpPr>
        <p:spPr bwMode="auto">
          <a:xfrm>
            <a:off x="6804025" y="2570163"/>
            <a:ext cx="151288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27763" y="3068960"/>
            <a:ext cx="2664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Calculate the volume of the cuboid below:</a:t>
            </a:r>
            <a:endParaRPr lang="en-GB" sz="1400" dirty="0"/>
          </a:p>
        </p:txBody>
      </p:sp>
      <p:sp>
        <p:nvSpPr>
          <p:cNvPr id="3" name="Cube 2"/>
          <p:cNvSpPr/>
          <p:nvPr/>
        </p:nvSpPr>
        <p:spPr>
          <a:xfrm>
            <a:off x="6228681" y="4293096"/>
            <a:ext cx="1943769" cy="1008112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6660232" y="5301208"/>
                <a:ext cx="12241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(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2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 −1)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5301208"/>
                <a:ext cx="1224136" cy="36933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4500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TextBox 18"/>
              <p:cNvSpPr txBox="1"/>
              <p:nvPr/>
            </p:nvSpPr>
            <p:spPr>
              <a:xfrm>
                <a:off x="7932982" y="5116542"/>
                <a:ext cx="12241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(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+1)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2982" y="5116542"/>
                <a:ext cx="1224136" cy="369332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3980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TextBox 19"/>
              <p:cNvSpPr txBox="1"/>
              <p:nvPr/>
            </p:nvSpPr>
            <p:spPr>
              <a:xfrm>
                <a:off x="8172450" y="4451659"/>
                <a:ext cx="12241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(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 −2)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450" y="4451659"/>
                <a:ext cx="1224136" cy="369332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l="-4500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44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FOS;K.Howell@seaham.durham.sch.uk</dc:creator>
  <cp:lastModifiedBy>Joanne Morgan</cp:lastModifiedBy>
  <cp:revision>23</cp:revision>
  <cp:lastPrinted>2017-09-28T15:47:50Z</cp:lastPrinted>
  <dcterms:created xsi:type="dcterms:W3CDTF">2014-07-24T18:08:34Z</dcterms:created>
  <dcterms:modified xsi:type="dcterms:W3CDTF">2018-12-04T20:41:23Z</dcterms:modified>
</cp:coreProperties>
</file>